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5" r:id="rId4"/>
    <p:sldId id="266" r:id="rId5"/>
    <p:sldId id="267" r:id="rId6"/>
    <p:sldId id="268" r:id="rId7"/>
    <p:sldId id="269" r:id="rId8"/>
    <p:sldId id="270" r:id="rId9"/>
    <p:sldId id="272" r:id="rId10"/>
    <p:sldId id="273" r:id="rId11"/>
    <p:sldId id="274" r:id="rId12"/>
    <p:sldId id="25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98" d="100"/>
          <a:sy n="98" d="100"/>
        </p:scale>
        <p:origin x="-576" y="8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7" Type="http://schemas.openxmlformats.org/officeDocument/2006/relationships/image" Target="../media/image54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56.jpeg"/><Relationship Id="rId7" Type="http://schemas.openxmlformats.org/officeDocument/2006/relationships/image" Target="../media/image60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4" Type="http://schemas.openxmlformats.org/officeDocument/2006/relationships/image" Target="../media/image57.gi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22.png"/><Relationship Id="rId26" Type="http://schemas.openxmlformats.org/officeDocument/2006/relationships/image" Target="../media/image30.png"/><Relationship Id="rId3" Type="http://schemas.openxmlformats.org/officeDocument/2006/relationships/image" Target="../media/image7.png"/><Relationship Id="rId21" Type="http://schemas.openxmlformats.org/officeDocument/2006/relationships/image" Target="../media/image25.png"/><Relationship Id="rId34" Type="http://schemas.openxmlformats.org/officeDocument/2006/relationships/image" Target="../media/image38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5" Type="http://schemas.openxmlformats.org/officeDocument/2006/relationships/image" Target="../media/image29.png"/><Relationship Id="rId33" Type="http://schemas.openxmlformats.org/officeDocument/2006/relationships/image" Target="../media/image37.png"/><Relationship Id="rId38" Type="http://schemas.openxmlformats.org/officeDocument/2006/relationships/image" Target="../media/image42.png"/><Relationship Id="rId2" Type="http://schemas.openxmlformats.org/officeDocument/2006/relationships/image" Target="../media/image6.png"/><Relationship Id="rId16" Type="http://schemas.openxmlformats.org/officeDocument/2006/relationships/image" Target="../media/image20.png"/><Relationship Id="rId20" Type="http://schemas.openxmlformats.org/officeDocument/2006/relationships/image" Target="../media/image24.png"/><Relationship Id="rId29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24" Type="http://schemas.openxmlformats.org/officeDocument/2006/relationships/image" Target="../media/image28.png"/><Relationship Id="rId32" Type="http://schemas.openxmlformats.org/officeDocument/2006/relationships/image" Target="../media/image36.png"/><Relationship Id="rId37" Type="http://schemas.openxmlformats.org/officeDocument/2006/relationships/image" Target="../media/image41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23" Type="http://schemas.openxmlformats.org/officeDocument/2006/relationships/image" Target="../media/image27.png"/><Relationship Id="rId28" Type="http://schemas.openxmlformats.org/officeDocument/2006/relationships/image" Target="../media/image32.png"/><Relationship Id="rId36" Type="http://schemas.openxmlformats.org/officeDocument/2006/relationships/image" Target="../media/image40.png"/><Relationship Id="rId10" Type="http://schemas.openxmlformats.org/officeDocument/2006/relationships/image" Target="../media/image14.png"/><Relationship Id="rId19" Type="http://schemas.openxmlformats.org/officeDocument/2006/relationships/image" Target="../media/image23.png"/><Relationship Id="rId31" Type="http://schemas.openxmlformats.org/officeDocument/2006/relationships/image" Target="../media/image35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Relationship Id="rId22" Type="http://schemas.openxmlformats.org/officeDocument/2006/relationships/image" Target="../media/image26.png"/><Relationship Id="rId27" Type="http://schemas.openxmlformats.org/officeDocument/2006/relationships/image" Target="../media/image31.png"/><Relationship Id="rId30" Type="http://schemas.openxmlformats.org/officeDocument/2006/relationships/image" Target="../media/image34.png"/><Relationship Id="rId35" Type="http://schemas.openxmlformats.org/officeDocument/2006/relationships/image" Target="../media/image39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7" Type="http://schemas.openxmlformats.org/officeDocument/2006/relationships/image" Target="../media/image54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857365"/>
            <a:ext cx="7772400" cy="1743086"/>
          </a:xfrm>
        </p:spPr>
        <p:txBody>
          <a:bodyPr>
            <a:normAutofit fontScale="90000"/>
          </a:bodyPr>
          <a:lstStyle/>
          <a:p>
            <a:pPr lvl="0"/>
            <a:r>
              <a:rPr lang="ru-RU" sz="36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6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Использование  </a:t>
            </a:r>
            <a:r>
              <a:rPr lang="ru-RU" sz="36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мнемотехники при  заучивании стихотворений </a:t>
            </a:r>
            <a:br>
              <a:rPr lang="ru-RU" sz="36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 детьми дошкольного возраста</a:t>
            </a:r>
            <a:br>
              <a:rPr lang="ru-RU" sz="36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36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027" name="Picture 3" descr="C:\Users\Владелец\Desktop\бренд сада\логотип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968491" cy="1967551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642910" y="28572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Муниципальное бюджетное дошкольное учреждение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детский сад комбинированного вида №11 г. Белгорода.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04431357"/>
              </p:ext>
            </p:extLst>
          </p:nvPr>
        </p:nvGraphicFramePr>
        <p:xfrm>
          <a:off x="539552" y="548680"/>
          <a:ext cx="6912768" cy="4392488"/>
        </p:xfrm>
        <a:graphic>
          <a:graphicData uri="http://schemas.openxmlformats.org/drawingml/2006/table">
            <a:tbl>
              <a:tblPr firstRow="1" firstCol="1" bandRow="1"/>
              <a:tblGrid>
                <a:gridCol w="2304256"/>
                <a:gridCol w="2304256"/>
                <a:gridCol w="2304256"/>
              </a:tblGrid>
              <a:tr h="21962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62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8690" y="899110"/>
            <a:ext cx="1937395" cy="162838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09860" y="824878"/>
            <a:ext cx="1634064" cy="163406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9739" y="3121996"/>
            <a:ext cx="1584176" cy="1633171"/>
          </a:xfrm>
          <a:prstGeom prst="rect">
            <a:avLst/>
          </a:prstGeom>
        </p:spPr>
      </p:pic>
      <p:grpSp>
        <p:nvGrpSpPr>
          <p:cNvPr id="2" name="Группа 18"/>
          <p:cNvGrpSpPr/>
          <p:nvPr/>
        </p:nvGrpSpPr>
        <p:grpSpPr>
          <a:xfrm>
            <a:off x="2644102" y="2606248"/>
            <a:ext cx="2637092" cy="2507193"/>
            <a:chOff x="2644102" y="2606248"/>
            <a:chExt cx="2637092" cy="2507193"/>
          </a:xfrm>
        </p:grpSpPr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644102" y="2606248"/>
              <a:ext cx="1660572" cy="1660572"/>
            </a:xfrm>
            <a:prstGeom prst="rect">
              <a:avLst/>
            </a:prstGeom>
          </p:spPr>
        </p:pic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846612" y="3452869"/>
              <a:ext cx="1660572" cy="1660572"/>
            </a:xfrm>
            <a:prstGeom prst="rect">
              <a:avLst/>
            </a:prstGeom>
          </p:spPr>
        </p:pic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620622" y="2877924"/>
              <a:ext cx="1660572" cy="1660572"/>
            </a:xfrm>
            <a:prstGeom prst="rect">
              <a:avLst/>
            </a:prstGeom>
          </p:spPr>
        </p:pic>
      </p:grpSp>
      <p:grpSp>
        <p:nvGrpSpPr>
          <p:cNvPr id="3" name="Группа 19"/>
          <p:cNvGrpSpPr/>
          <p:nvPr/>
        </p:nvGrpSpPr>
        <p:grpSpPr>
          <a:xfrm>
            <a:off x="5281194" y="3011449"/>
            <a:ext cx="2099073" cy="1752918"/>
            <a:chOff x="5281194" y="3011449"/>
            <a:chExt cx="2099073" cy="1752918"/>
          </a:xfrm>
        </p:grpSpPr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994006" y="3011449"/>
              <a:ext cx="1386261" cy="1009198"/>
            </a:xfrm>
            <a:prstGeom prst="rect">
              <a:avLst/>
            </a:prstGeom>
          </p:spPr>
        </p:pic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flipH="1">
              <a:off x="5281194" y="3755169"/>
              <a:ext cx="1386261" cy="1009198"/>
            </a:xfrm>
            <a:prstGeom prst="rect">
              <a:avLst/>
            </a:prstGeom>
          </p:spPr>
        </p:pic>
      </p:grpSp>
      <p:pic>
        <p:nvPicPr>
          <p:cNvPr id="17" name="Рисунок 16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6852" y="709386"/>
            <a:ext cx="1630190" cy="1865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579761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123728" y="404664"/>
            <a:ext cx="40655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Отгадайте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" name="Picture 2" descr="D:\Desktop\сми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28800"/>
            <a:ext cx="1296144" cy="1868314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D:\Desktop\2009818235220249778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075" y="1654002"/>
            <a:ext cx="2361421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9" descr="D:\Desktop\2009818235220249778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562957"/>
            <a:ext cx="1297210" cy="949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51094652"/>
              </p:ext>
            </p:extLst>
          </p:nvPr>
        </p:nvGraphicFramePr>
        <p:xfrm>
          <a:off x="1791355" y="1678488"/>
          <a:ext cx="2693096" cy="1803748"/>
        </p:xfrm>
        <a:graphic>
          <a:graphicData uri="http://schemas.openxmlformats.org/drawingml/2006/table">
            <a:tbl>
              <a:tblPr>
                <a:tableStyleId>{72833802-FEF1-4C79-8D5D-14CF1EAF98D9}</a:tableStyleId>
              </a:tblPr>
              <a:tblGrid>
                <a:gridCol w="2693096"/>
              </a:tblGrid>
              <a:tr h="180374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1" name="Picture 11" descr="D:\Desktop\wpe94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654002"/>
            <a:ext cx="2541821" cy="1610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2" descr="D:\Desktop\wpe94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673806"/>
            <a:ext cx="1252603" cy="793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654512642"/>
              </p:ext>
            </p:extLst>
          </p:nvPr>
        </p:nvGraphicFramePr>
        <p:xfrm>
          <a:off x="4647289" y="1691014"/>
          <a:ext cx="3081403" cy="1816274"/>
        </p:xfrm>
        <a:graphic>
          <a:graphicData uri="http://schemas.openxmlformats.org/drawingml/2006/table">
            <a:tbl>
              <a:tblPr>
                <a:tableStyleId>{72833802-FEF1-4C79-8D5D-14CF1EAF98D9}</a:tableStyleId>
              </a:tblPr>
              <a:tblGrid>
                <a:gridCol w="3081403"/>
              </a:tblGrid>
              <a:tr h="181627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4" name="Picture 13" descr="D:\Desktop\item_2864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3789040"/>
            <a:ext cx="1400878" cy="1989884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D:\Desktop\naald-en-string-clip-art_417986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31123" y="3776930"/>
            <a:ext cx="1416741" cy="2001994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 descr="D:\Desktop\рол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81833" y="3706532"/>
            <a:ext cx="884466" cy="2072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3431817" y="4077072"/>
            <a:ext cx="174599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ТЫ</a:t>
            </a:r>
            <a:endParaRPr lang="ru-RU" sz="9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1247215"/>
              </p:ext>
            </p:extLst>
          </p:nvPr>
        </p:nvGraphicFramePr>
        <p:xfrm>
          <a:off x="3544999" y="3795386"/>
          <a:ext cx="2492679" cy="2004165"/>
        </p:xfrm>
        <a:graphic>
          <a:graphicData uri="http://schemas.openxmlformats.org/drawingml/2006/table">
            <a:tbl>
              <a:tblPr>
                <a:tableStyleId>{72833802-FEF1-4C79-8D5D-14CF1EAF98D9}</a:tableStyleId>
              </a:tblPr>
              <a:tblGrid>
                <a:gridCol w="2492679"/>
              </a:tblGrid>
              <a:tr h="200416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9" name="Picture 5" descr="D:\Desktop\789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70176" y="3789040"/>
            <a:ext cx="1656184" cy="1989884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531394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14546" y="1714488"/>
            <a:ext cx="4647426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СПАСИБО </a:t>
            </a:r>
          </a:p>
          <a:p>
            <a:pPr algn="ctr"/>
            <a:r>
              <a:rPr lang="ru-RU" sz="5400" b="1" dirty="0" smtClean="0">
                <a:ln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ЗА </a:t>
            </a:r>
          </a:p>
          <a:p>
            <a:pPr algn="ctr"/>
            <a:r>
              <a:rPr lang="ru-RU" sz="5400" b="1" dirty="0" smtClean="0">
                <a:ln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ВНИМАНИЕ!</a:t>
            </a:r>
            <a:endParaRPr lang="ru-RU" sz="5400" b="1" cap="none" spc="0" dirty="0">
              <a:ln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4" name="Rectangle 6"/>
          <p:cNvSpPr>
            <a:spLocks noGrp="1" noChangeArrowheads="1"/>
          </p:cNvSpPr>
          <p:nvPr>
            <p:ph idx="1"/>
          </p:nvPr>
        </p:nvSpPr>
        <p:spPr>
          <a:xfrm>
            <a:off x="714348" y="500042"/>
            <a:ext cx="7715250" cy="4756542"/>
          </a:xfrm>
          <a:ln>
            <a:noFill/>
          </a:ln>
          <a:effectLst>
            <a:glow rad="203200">
              <a:schemeClr val="tx2">
                <a:lumMod val="50000"/>
              </a:schemeClr>
            </a:glow>
          </a:effectLst>
        </p:spPr>
        <p:txBody>
          <a:bodyPr>
            <a:normAutofit fontScale="77500" lnSpcReduction="20000"/>
          </a:bodyPr>
          <a:lstStyle/>
          <a:p>
            <a:pPr marL="274320" indent="-274320"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u-RU" sz="5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Мнемотехника</a:t>
            </a:r>
            <a:endParaRPr lang="en-US" sz="52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4320" indent="-274320" algn="ctr" eaLnBrk="1" fontAlgn="auto" hangingPunct="1">
              <a:spcAft>
                <a:spcPts val="0"/>
              </a:spcAft>
              <a:buFontTx/>
              <a:buNone/>
              <a:defRPr/>
            </a:pPr>
            <a:endParaRPr lang="ru-RU" sz="35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(в переводе с греческого – искусство запоминания)</a:t>
            </a:r>
            <a:endParaRPr lang="en-US" b="1" i="1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fontAlgn="auto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ru-RU" b="1" i="1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fontAlgn="auto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3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– это система различных приемов, облегчающих запоминание и увеличивающих объем памяти, путем образования дополнительных ассоциаций.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44624"/>
            <a:ext cx="7786742" cy="9144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Структура мнемотехники</a:t>
            </a:r>
          </a:p>
        </p:txBody>
      </p:sp>
      <p:sp>
        <p:nvSpPr>
          <p:cNvPr id="11267" name="Rectangle 7"/>
          <p:cNvSpPr>
            <a:spLocks noGrp="1" noChangeArrowheads="1"/>
          </p:cNvSpPr>
          <p:nvPr>
            <p:ph idx="1"/>
          </p:nvPr>
        </p:nvSpPr>
        <p:spPr>
          <a:xfrm>
            <a:off x="5148263" y="1484313"/>
            <a:ext cx="2255837" cy="57626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ru-RU" sz="2400" dirty="0" err="1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мнемоквадрат</a:t>
            </a:r>
            <a:endParaRPr lang="ru-RU" sz="2400" dirty="0" smtClean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268" name="Picture 4" descr="Копия (5) DSCN0655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692275" y="1125538"/>
            <a:ext cx="1220788" cy="127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11269" name="Picture 5" descr="DSCN073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95288" y="2708275"/>
            <a:ext cx="3960812" cy="131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11270" name="Picture 6" descr="DSCN0719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900113" y="4437063"/>
            <a:ext cx="3105150" cy="220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11271" name="Rectangle 8"/>
          <p:cNvSpPr>
            <a:spLocks noChangeArrowheads="1"/>
          </p:cNvSpPr>
          <p:nvPr/>
        </p:nvSpPr>
        <p:spPr bwMode="auto">
          <a:xfrm>
            <a:off x="5148263" y="3213100"/>
            <a:ext cx="2519362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400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мнемодорожка</a:t>
            </a:r>
            <a:endParaRPr lang="ru-RU" sz="24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272" name="Rectangle 9"/>
          <p:cNvSpPr>
            <a:spLocks noChangeArrowheads="1"/>
          </p:cNvSpPr>
          <p:nvPr/>
        </p:nvSpPr>
        <p:spPr bwMode="auto">
          <a:xfrm>
            <a:off x="5148263" y="5229225"/>
            <a:ext cx="2808287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400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мнемотаблица</a:t>
            </a:r>
            <a:endParaRPr lang="ru-RU" sz="24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49" name="AutoShape 10"/>
          <p:cNvSpPr>
            <a:spLocks noChangeArrowheads="1"/>
          </p:cNvSpPr>
          <p:nvPr/>
        </p:nvSpPr>
        <p:spPr bwMode="auto">
          <a:xfrm>
            <a:off x="5940425" y="2276475"/>
            <a:ext cx="647700" cy="6477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50" name="AutoShape 11"/>
          <p:cNvSpPr>
            <a:spLocks noChangeArrowheads="1"/>
          </p:cNvSpPr>
          <p:nvPr/>
        </p:nvSpPr>
        <p:spPr bwMode="auto">
          <a:xfrm>
            <a:off x="6011863" y="4076700"/>
            <a:ext cx="647700" cy="6477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9"/>
          <p:cNvSpPr txBox="1">
            <a:spLocks/>
          </p:cNvSpPr>
          <p:nvPr/>
        </p:nvSpPr>
        <p:spPr>
          <a:xfrm>
            <a:off x="457200" y="274638"/>
            <a:ext cx="7467600" cy="868362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b="1" cap="small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Младший возраст</a:t>
            </a:r>
            <a:endParaRPr lang="ru-RU" sz="4000" b="1" cap="small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20913810"/>
              </p:ext>
            </p:extLst>
          </p:nvPr>
        </p:nvGraphicFramePr>
        <p:xfrm>
          <a:off x="467472" y="1143000"/>
          <a:ext cx="7344888" cy="5382344"/>
        </p:xfrm>
        <a:graphic>
          <a:graphicData uri="http://schemas.openxmlformats.org/drawingml/2006/table">
            <a:tbl>
              <a:tblPr firstRow="1" firstCol="1" bandRow="1"/>
              <a:tblGrid>
                <a:gridCol w="3694714"/>
                <a:gridCol w="3650174"/>
              </a:tblGrid>
              <a:tr h="26911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911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09675" y="1412776"/>
            <a:ext cx="1410805" cy="1607136"/>
          </a:xfrm>
          <a:prstGeom prst="rect">
            <a:avLst/>
          </a:prstGeom>
        </p:spPr>
      </p:pic>
      <p:grpSp>
        <p:nvGrpSpPr>
          <p:cNvPr id="2" name="Группа 7"/>
          <p:cNvGrpSpPr/>
          <p:nvPr/>
        </p:nvGrpSpPr>
        <p:grpSpPr>
          <a:xfrm>
            <a:off x="691108" y="2216969"/>
            <a:ext cx="2402403" cy="1484869"/>
            <a:chOff x="985850" y="3160769"/>
            <a:chExt cx="4191457" cy="2590641"/>
          </a:xfrm>
        </p:grpSpPr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985850" y="3160769"/>
              <a:ext cx="4191457" cy="2590641"/>
            </a:xfrm>
            <a:prstGeom prst="rect">
              <a:avLst/>
            </a:prstGeom>
          </p:spPr>
        </p:pic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700302" y="3284113"/>
              <a:ext cx="1353955" cy="1171978"/>
            </a:xfrm>
            <a:prstGeom prst="rect">
              <a:avLst/>
            </a:prstGeom>
          </p:spPr>
        </p:pic>
      </p:grpSp>
      <p:grpSp>
        <p:nvGrpSpPr>
          <p:cNvPr id="3" name="Группа 10"/>
          <p:cNvGrpSpPr/>
          <p:nvPr/>
        </p:nvGrpSpPr>
        <p:grpSpPr>
          <a:xfrm>
            <a:off x="4789811" y="1340768"/>
            <a:ext cx="2374477" cy="2377779"/>
            <a:chOff x="1513879" y="230672"/>
            <a:chExt cx="6161561" cy="6170129"/>
          </a:xfrm>
        </p:grpSpPr>
        <p:grpSp>
          <p:nvGrpSpPr>
            <p:cNvPr id="5" name="Группа 11"/>
            <p:cNvGrpSpPr/>
            <p:nvPr/>
          </p:nvGrpSpPr>
          <p:grpSpPr>
            <a:xfrm>
              <a:off x="1513879" y="2592485"/>
              <a:ext cx="6161561" cy="3808316"/>
              <a:chOff x="985850" y="3160769"/>
              <a:chExt cx="4191457" cy="2590641"/>
            </a:xfrm>
          </p:grpSpPr>
          <p:pic>
            <p:nvPicPr>
              <p:cNvPr id="27" name="Рисунок 26"/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985850" y="3160769"/>
                <a:ext cx="4191457" cy="2590641"/>
              </a:xfrm>
              <a:prstGeom prst="rect">
                <a:avLst/>
              </a:prstGeom>
            </p:spPr>
          </p:pic>
          <p:pic>
            <p:nvPicPr>
              <p:cNvPr id="28" name="Рисунок 27"/>
              <p:cNvPicPr>
                <a:picLocks noChangeAspect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700302" y="3284113"/>
                <a:ext cx="1353955" cy="1171978"/>
              </a:xfrm>
              <a:prstGeom prst="rect">
                <a:avLst/>
              </a:prstGeom>
            </p:spPr>
          </p:pic>
        </p:grpSp>
        <p:pic>
          <p:nvPicPr>
            <p:cNvPr id="13" name="Рисунок 12"/>
            <p:cNvPicPr>
              <a:picLocks noChangeAspect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2945434" y="366122"/>
              <a:ext cx="1943171" cy="1007051"/>
            </a:xfrm>
            <a:prstGeom prst="rect">
              <a:avLst/>
            </a:prstGeom>
          </p:spPr>
        </p:pic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343611" y="230672"/>
              <a:ext cx="2315236" cy="1973738"/>
            </a:xfrm>
            <a:prstGeom prst="rect">
              <a:avLst/>
            </a:prstGeom>
          </p:spPr>
        </p:pic>
        <p:pic>
          <p:nvPicPr>
            <p:cNvPr id="15" name="Рисунок 14"/>
            <p:cNvPicPr>
              <a:picLocks noChangeAspect="1"/>
            </p:cNvPicPr>
            <p:nvPr/>
          </p:nvPicPr>
          <p:blipFill rotWithShape="1">
            <a:blip r:embed="rId9" cstate="screen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3714877" y="1443204"/>
              <a:ext cx="757567" cy="728305"/>
            </a:xfrm>
            <a:prstGeom prst="rect">
              <a:avLst/>
            </a:prstGeom>
          </p:spPr>
        </p:pic>
        <p:pic>
          <p:nvPicPr>
            <p:cNvPr id="16" name="Рисунок 15"/>
            <p:cNvPicPr>
              <a:picLocks noChangeAspect="1"/>
            </p:cNvPicPr>
            <p:nvPr/>
          </p:nvPicPr>
          <p:blipFill rotWithShape="1">
            <a:blip r:embed="rId10" cstate="screen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3412485" y="1383546"/>
              <a:ext cx="542946" cy="521975"/>
            </a:xfrm>
            <a:prstGeom prst="rect">
              <a:avLst/>
            </a:prstGeom>
          </p:spPr>
        </p:pic>
        <p:pic>
          <p:nvPicPr>
            <p:cNvPr id="17" name="Рисунок 16"/>
            <p:cNvPicPr>
              <a:picLocks noChangeAspect="1"/>
            </p:cNvPicPr>
            <p:nvPr/>
          </p:nvPicPr>
          <p:blipFill rotWithShape="1">
            <a:blip r:embed="rId9" cstate="screen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2707512" y="1330247"/>
              <a:ext cx="757567" cy="728305"/>
            </a:xfrm>
            <a:prstGeom prst="rect">
              <a:avLst/>
            </a:prstGeom>
          </p:spPr>
        </p:pic>
        <p:pic>
          <p:nvPicPr>
            <p:cNvPr id="18" name="Рисунок 17"/>
            <p:cNvPicPr>
              <a:picLocks noChangeAspect="1"/>
            </p:cNvPicPr>
            <p:nvPr/>
          </p:nvPicPr>
          <p:blipFill rotWithShape="1">
            <a:blip r:embed="rId11" cstate="screen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2322485" y="1865792"/>
              <a:ext cx="572683" cy="550563"/>
            </a:xfrm>
            <a:prstGeom prst="rect">
              <a:avLst/>
            </a:prstGeom>
          </p:spPr>
        </p:pic>
        <p:pic>
          <p:nvPicPr>
            <p:cNvPr id="19" name="Рисунок 18"/>
            <p:cNvPicPr>
              <a:picLocks noChangeAspect="1"/>
            </p:cNvPicPr>
            <p:nvPr/>
          </p:nvPicPr>
          <p:blipFill rotWithShape="1">
            <a:blip r:embed="rId12" cstate="screen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2874504" y="1865793"/>
              <a:ext cx="593284" cy="570368"/>
            </a:xfrm>
            <a:prstGeom prst="rect">
              <a:avLst/>
            </a:prstGeom>
          </p:spPr>
        </p:pic>
        <p:pic>
          <p:nvPicPr>
            <p:cNvPr id="20" name="Рисунок 19"/>
            <p:cNvPicPr>
              <a:picLocks noChangeAspect="1"/>
            </p:cNvPicPr>
            <p:nvPr/>
          </p:nvPicPr>
          <p:blipFill rotWithShape="1">
            <a:blip r:embed="rId13" cstate="screen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3904422" y="1993693"/>
              <a:ext cx="625682" cy="601514"/>
            </a:xfrm>
            <a:prstGeom prst="rect">
              <a:avLst/>
            </a:prstGeom>
          </p:spPr>
        </p:pic>
        <p:pic>
          <p:nvPicPr>
            <p:cNvPr id="21" name="Рисунок 20"/>
            <p:cNvPicPr>
              <a:picLocks noChangeAspect="1"/>
            </p:cNvPicPr>
            <p:nvPr/>
          </p:nvPicPr>
          <p:blipFill rotWithShape="1">
            <a:blip r:embed="rId14" cstate="screen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3432979" y="2079689"/>
              <a:ext cx="502623" cy="483209"/>
            </a:xfrm>
            <a:prstGeom prst="rect">
              <a:avLst/>
            </a:prstGeom>
          </p:spPr>
        </p:pic>
        <p:pic>
          <p:nvPicPr>
            <p:cNvPr id="22" name="Рисунок 21"/>
            <p:cNvPicPr>
              <a:picLocks noChangeAspect="1"/>
            </p:cNvPicPr>
            <p:nvPr/>
          </p:nvPicPr>
          <p:blipFill rotWithShape="1">
            <a:blip r:embed="rId15" cstate="screen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2901029" y="2366444"/>
              <a:ext cx="621161" cy="597168"/>
            </a:xfrm>
            <a:prstGeom prst="rect">
              <a:avLst/>
            </a:prstGeom>
          </p:spPr>
        </p:pic>
        <p:pic>
          <p:nvPicPr>
            <p:cNvPr id="23" name="Рисунок 22"/>
            <p:cNvPicPr>
              <a:picLocks noChangeAspect="1"/>
            </p:cNvPicPr>
            <p:nvPr/>
          </p:nvPicPr>
          <p:blipFill rotWithShape="1">
            <a:blip r:embed="rId16" cstate="screen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2355776" y="2293814"/>
              <a:ext cx="567013" cy="545112"/>
            </a:xfrm>
            <a:prstGeom prst="rect">
              <a:avLst/>
            </a:prstGeom>
          </p:spPr>
        </p:pic>
        <p:pic>
          <p:nvPicPr>
            <p:cNvPr id="24" name="Рисунок 23"/>
            <p:cNvPicPr>
              <a:picLocks noChangeAspect="1"/>
            </p:cNvPicPr>
            <p:nvPr/>
          </p:nvPicPr>
          <p:blipFill rotWithShape="1">
            <a:blip r:embed="rId17" cstate="screen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4156971" y="2528253"/>
              <a:ext cx="548747" cy="527551"/>
            </a:xfrm>
            <a:prstGeom prst="rect">
              <a:avLst/>
            </a:prstGeom>
          </p:spPr>
        </p:pic>
        <p:pic>
          <p:nvPicPr>
            <p:cNvPr id="25" name="Рисунок 24"/>
            <p:cNvPicPr>
              <a:picLocks noChangeAspect="1"/>
            </p:cNvPicPr>
            <p:nvPr/>
          </p:nvPicPr>
          <p:blipFill rotWithShape="1">
            <a:blip r:embed="rId18" cstate="screen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4552295" y="2185118"/>
              <a:ext cx="606854" cy="583413"/>
            </a:xfrm>
            <a:prstGeom prst="rect">
              <a:avLst/>
            </a:prstGeom>
          </p:spPr>
        </p:pic>
        <p:pic>
          <p:nvPicPr>
            <p:cNvPr id="26" name="Рисунок 25"/>
            <p:cNvPicPr>
              <a:picLocks noChangeAspect="1"/>
            </p:cNvPicPr>
            <p:nvPr/>
          </p:nvPicPr>
          <p:blipFill rotWithShape="1">
            <a:blip r:embed="rId19" cstate="screen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4859142" y="2432232"/>
              <a:ext cx="710127" cy="682698"/>
            </a:xfrm>
            <a:prstGeom prst="rect">
              <a:avLst/>
            </a:prstGeom>
          </p:spPr>
        </p:pic>
      </p:grpSp>
      <p:pic>
        <p:nvPicPr>
          <p:cNvPr id="30" name="Рисунок 29"/>
          <p:cNvPicPr>
            <a:picLocks noChangeAspect="1"/>
          </p:cNvPicPr>
          <p:nvPr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5748" y="4471163"/>
            <a:ext cx="2520736" cy="1558008"/>
          </a:xfrm>
          <a:prstGeom prst="rect">
            <a:avLst/>
          </a:prstGeom>
        </p:spPr>
      </p:pic>
      <p:cxnSp>
        <p:nvCxnSpPr>
          <p:cNvPr id="31" name="Прямая со стрелкой 30"/>
          <p:cNvCxnSpPr/>
          <p:nvPr/>
        </p:nvCxnSpPr>
        <p:spPr>
          <a:xfrm flipH="1">
            <a:off x="3664760" y="4578917"/>
            <a:ext cx="406" cy="1342499"/>
          </a:xfrm>
          <a:prstGeom prst="straightConnector1">
            <a:avLst/>
          </a:prstGeom>
          <a:ln w="69850">
            <a:solidFill>
              <a:srgbClr val="663918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Группа 32"/>
          <p:cNvGrpSpPr/>
          <p:nvPr/>
        </p:nvGrpSpPr>
        <p:grpSpPr>
          <a:xfrm>
            <a:off x="4734030" y="4153314"/>
            <a:ext cx="2430258" cy="2300022"/>
            <a:chOff x="2826870" y="389205"/>
            <a:chExt cx="5836075" cy="6101748"/>
          </a:xfrm>
        </p:grpSpPr>
        <p:pic>
          <p:nvPicPr>
            <p:cNvPr id="34" name="Рисунок 33"/>
            <p:cNvPicPr>
              <a:picLocks noChangeAspect="1"/>
            </p:cNvPicPr>
            <p:nvPr/>
          </p:nvPicPr>
          <p:blipFill rotWithShape="1">
            <a:blip r:embed="rId21" cstate="screen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2826870" y="2036785"/>
              <a:ext cx="4825397" cy="4454168"/>
            </a:xfrm>
            <a:prstGeom prst="rect">
              <a:avLst/>
            </a:prstGeom>
          </p:spPr>
        </p:pic>
        <p:grpSp>
          <p:nvGrpSpPr>
            <p:cNvPr id="11" name="Группа 34"/>
            <p:cNvGrpSpPr/>
            <p:nvPr/>
          </p:nvGrpSpPr>
          <p:grpSpPr>
            <a:xfrm>
              <a:off x="3732653" y="389205"/>
              <a:ext cx="3101265" cy="1727600"/>
              <a:chOff x="3912343" y="233750"/>
              <a:chExt cx="2918688" cy="1625893"/>
            </a:xfrm>
          </p:grpSpPr>
          <p:pic>
            <p:nvPicPr>
              <p:cNvPr id="59" name="Рисунок 58"/>
              <p:cNvPicPr>
                <a:picLocks noChangeAspect="1"/>
              </p:cNvPicPr>
              <p:nvPr/>
            </p:nvPicPr>
            <p:blipFill rotWithShape="1">
              <a:blip r:embed="rId22" cstate="screen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/>
            </p:blipFill>
            <p:spPr>
              <a:xfrm>
                <a:off x="3912343" y="233750"/>
                <a:ext cx="2918688" cy="1512614"/>
              </a:xfrm>
              <a:prstGeom prst="rect">
                <a:avLst/>
              </a:prstGeom>
            </p:spPr>
          </p:pic>
          <p:sp>
            <p:nvSpPr>
              <p:cNvPr id="60" name="Прямоугольник 59"/>
              <p:cNvSpPr/>
              <p:nvPr/>
            </p:nvSpPr>
            <p:spPr>
              <a:xfrm>
                <a:off x="4494030" y="1662893"/>
                <a:ext cx="204126" cy="19675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36" name="Рисунок 35"/>
            <p:cNvPicPr>
              <a:picLocks noChangeAspect="1"/>
            </p:cNvPicPr>
            <p:nvPr/>
          </p:nvPicPr>
          <p:blipFill>
            <a:blip r:embed="rId23" cstate="screen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948929" y="573071"/>
              <a:ext cx="2714016" cy="2313698"/>
            </a:xfrm>
            <a:prstGeom prst="rect">
              <a:avLst/>
            </a:prstGeom>
          </p:spPr>
        </p:pic>
        <p:pic>
          <p:nvPicPr>
            <p:cNvPr id="37" name="Рисунок 36"/>
            <p:cNvPicPr>
              <a:picLocks noChangeAspect="1"/>
            </p:cNvPicPr>
            <p:nvPr/>
          </p:nvPicPr>
          <p:blipFill rotWithShape="1">
            <a:blip r:embed="rId24" cstate="screen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5054276" y="2075421"/>
              <a:ext cx="770055" cy="740311"/>
            </a:xfrm>
            <a:prstGeom prst="rect">
              <a:avLst/>
            </a:prstGeom>
          </p:spPr>
        </p:pic>
        <p:pic>
          <p:nvPicPr>
            <p:cNvPr id="38" name="Рисунок 37"/>
            <p:cNvPicPr>
              <a:picLocks noChangeAspect="1"/>
            </p:cNvPicPr>
            <p:nvPr/>
          </p:nvPicPr>
          <p:blipFill rotWithShape="1">
            <a:blip r:embed="rId25" cstate="screen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4751884" y="2015763"/>
              <a:ext cx="551896" cy="530579"/>
            </a:xfrm>
            <a:prstGeom prst="rect">
              <a:avLst/>
            </a:prstGeom>
          </p:spPr>
        </p:pic>
        <p:pic>
          <p:nvPicPr>
            <p:cNvPr id="39" name="Рисунок 38"/>
            <p:cNvPicPr>
              <a:picLocks noChangeAspect="1"/>
            </p:cNvPicPr>
            <p:nvPr/>
          </p:nvPicPr>
          <p:blipFill rotWithShape="1">
            <a:blip r:embed="rId24" cstate="screen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4046911" y="1962464"/>
              <a:ext cx="770055" cy="740311"/>
            </a:xfrm>
            <a:prstGeom prst="rect">
              <a:avLst/>
            </a:prstGeom>
          </p:spPr>
        </p:pic>
        <p:pic>
          <p:nvPicPr>
            <p:cNvPr id="40" name="Рисунок 39"/>
            <p:cNvPicPr>
              <a:picLocks noChangeAspect="1"/>
            </p:cNvPicPr>
            <p:nvPr/>
          </p:nvPicPr>
          <p:blipFill rotWithShape="1">
            <a:blip r:embed="rId26" cstate="screen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3661884" y="2498009"/>
              <a:ext cx="582124" cy="559639"/>
            </a:xfrm>
            <a:prstGeom prst="rect">
              <a:avLst/>
            </a:prstGeom>
          </p:spPr>
        </p:pic>
        <p:pic>
          <p:nvPicPr>
            <p:cNvPr id="41" name="Рисунок 40"/>
            <p:cNvPicPr>
              <a:picLocks noChangeAspect="1"/>
            </p:cNvPicPr>
            <p:nvPr/>
          </p:nvPicPr>
          <p:blipFill rotWithShape="1">
            <a:blip r:embed="rId27" cstate="screen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4213903" y="2498010"/>
              <a:ext cx="603064" cy="579770"/>
            </a:xfrm>
            <a:prstGeom prst="rect">
              <a:avLst/>
            </a:prstGeom>
          </p:spPr>
        </p:pic>
        <p:pic>
          <p:nvPicPr>
            <p:cNvPr id="42" name="Рисунок 41"/>
            <p:cNvPicPr>
              <a:picLocks noChangeAspect="1"/>
            </p:cNvPicPr>
            <p:nvPr/>
          </p:nvPicPr>
          <p:blipFill rotWithShape="1">
            <a:blip r:embed="rId28" cstate="screen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5243821" y="2625910"/>
              <a:ext cx="635996" cy="611430"/>
            </a:xfrm>
            <a:prstGeom prst="rect">
              <a:avLst/>
            </a:prstGeom>
          </p:spPr>
        </p:pic>
        <p:pic>
          <p:nvPicPr>
            <p:cNvPr id="43" name="Рисунок 42"/>
            <p:cNvPicPr>
              <a:picLocks noChangeAspect="1"/>
            </p:cNvPicPr>
            <p:nvPr/>
          </p:nvPicPr>
          <p:blipFill rotWithShape="1">
            <a:blip r:embed="rId29" cstate="screen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4772378" y="2711906"/>
              <a:ext cx="510908" cy="491174"/>
            </a:xfrm>
            <a:prstGeom prst="rect">
              <a:avLst/>
            </a:prstGeom>
          </p:spPr>
        </p:pic>
        <p:pic>
          <p:nvPicPr>
            <p:cNvPr id="44" name="Рисунок 43"/>
            <p:cNvPicPr>
              <a:picLocks noChangeAspect="1"/>
            </p:cNvPicPr>
            <p:nvPr/>
          </p:nvPicPr>
          <p:blipFill rotWithShape="1">
            <a:blip r:embed="rId30" cstate="screen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4165977" y="3228443"/>
              <a:ext cx="653205" cy="627974"/>
            </a:xfrm>
            <a:prstGeom prst="rect">
              <a:avLst/>
            </a:prstGeom>
          </p:spPr>
        </p:pic>
        <p:pic>
          <p:nvPicPr>
            <p:cNvPr id="45" name="Рисунок 44"/>
            <p:cNvPicPr>
              <a:picLocks noChangeAspect="1"/>
            </p:cNvPicPr>
            <p:nvPr/>
          </p:nvPicPr>
          <p:blipFill rotWithShape="1">
            <a:blip r:embed="rId31" cstate="screen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3695175" y="2926031"/>
              <a:ext cx="576360" cy="554098"/>
            </a:xfrm>
            <a:prstGeom prst="rect">
              <a:avLst/>
            </a:prstGeom>
          </p:spPr>
        </p:pic>
        <p:pic>
          <p:nvPicPr>
            <p:cNvPr id="46" name="Рисунок 45"/>
            <p:cNvPicPr>
              <a:picLocks noChangeAspect="1"/>
            </p:cNvPicPr>
            <p:nvPr/>
          </p:nvPicPr>
          <p:blipFill rotWithShape="1">
            <a:blip r:embed="rId32" cstate="screen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5287148" y="3203080"/>
              <a:ext cx="635016" cy="610488"/>
            </a:xfrm>
            <a:prstGeom prst="rect">
              <a:avLst/>
            </a:prstGeom>
          </p:spPr>
        </p:pic>
        <p:pic>
          <p:nvPicPr>
            <p:cNvPr id="47" name="Рисунок 46"/>
            <p:cNvPicPr>
              <a:picLocks noChangeAspect="1"/>
            </p:cNvPicPr>
            <p:nvPr/>
          </p:nvPicPr>
          <p:blipFill rotWithShape="1">
            <a:blip r:embed="rId33" cstate="screen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5981116" y="3048905"/>
              <a:ext cx="616857" cy="593030"/>
            </a:xfrm>
            <a:prstGeom prst="rect">
              <a:avLst/>
            </a:prstGeom>
          </p:spPr>
        </p:pic>
        <p:pic>
          <p:nvPicPr>
            <p:cNvPr id="48" name="Рисунок 47"/>
            <p:cNvPicPr>
              <a:picLocks noChangeAspect="1"/>
            </p:cNvPicPr>
            <p:nvPr/>
          </p:nvPicPr>
          <p:blipFill rotWithShape="1">
            <a:blip r:embed="rId34" cstate="screen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6493223" y="2971444"/>
              <a:ext cx="721833" cy="693952"/>
            </a:xfrm>
            <a:prstGeom prst="rect">
              <a:avLst/>
            </a:prstGeom>
          </p:spPr>
        </p:pic>
        <p:pic>
          <p:nvPicPr>
            <p:cNvPr id="49" name="Рисунок 48"/>
            <p:cNvPicPr>
              <a:picLocks noChangeAspect="1"/>
            </p:cNvPicPr>
            <p:nvPr/>
          </p:nvPicPr>
          <p:blipFill rotWithShape="1">
            <a:blip r:embed="rId34" cstate="screen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4649854" y="3625802"/>
              <a:ext cx="721833" cy="693952"/>
            </a:xfrm>
            <a:prstGeom prst="rect">
              <a:avLst/>
            </a:prstGeom>
          </p:spPr>
        </p:pic>
        <p:pic>
          <p:nvPicPr>
            <p:cNvPr id="50" name="Рисунок 49"/>
            <p:cNvPicPr>
              <a:picLocks noChangeAspect="1"/>
            </p:cNvPicPr>
            <p:nvPr/>
          </p:nvPicPr>
          <p:blipFill rotWithShape="1">
            <a:blip r:embed="rId35" cstate="screen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5258018" y="3868987"/>
              <a:ext cx="575220" cy="553002"/>
            </a:xfrm>
            <a:prstGeom prst="rect">
              <a:avLst/>
            </a:prstGeom>
          </p:spPr>
        </p:pic>
        <p:pic>
          <p:nvPicPr>
            <p:cNvPr id="51" name="Рисунок 50"/>
            <p:cNvPicPr>
              <a:picLocks noChangeAspect="1"/>
            </p:cNvPicPr>
            <p:nvPr/>
          </p:nvPicPr>
          <p:blipFill rotWithShape="1">
            <a:blip r:embed="rId34" cstate="screen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3462205" y="3813568"/>
              <a:ext cx="721833" cy="693952"/>
            </a:xfrm>
            <a:prstGeom prst="rect">
              <a:avLst/>
            </a:prstGeom>
          </p:spPr>
        </p:pic>
        <p:pic>
          <p:nvPicPr>
            <p:cNvPr id="52" name="Рисунок 51"/>
            <p:cNvPicPr>
              <a:picLocks noChangeAspect="1"/>
            </p:cNvPicPr>
            <p:nvPr/>
          </p:nvPicPr>
          <p:blipFill rotWithShape="1">
            <a:blip r:embed="rId34" cstate="screen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3037700" y="3236735"/>
              <a:ext cx="721833" cy="693952"/>
            </a:xfrm>
            <a:prstGeom prst="rect">
              <a:avLst/>
            </a:prstGeom>
          </p:spPr>
        </p:pic>
        <p:pic>
          <p:nvPicPr>
            <p:cNvPr id="53" name="Рисунок 52"/>
            <p:cNvPicPr>
              <a:picLocks noChangeAspect="1"/>
            </p:cNvPicPr>
            <p:nvPr/>
          </p:nvPicPr>
          <p:blipFill rotWithShape="1">
            <a:blip r:embed="rId36" cstate="screen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4108539" y="3864087"/>
              <a:ext cx="639733" cy="615023"/>
            </a:xfrm>
            <a:prstGeom prst="rect">
              <a:avLst/>
            </a:prstGeom>
          </p:spPr>
        </p:pic>
        <p:pic>
          <p:nvPicPr>
            <p:cNvPr id="54" name="Рисунок 53"/>
            <p:cNvPicPr>
              <a:picLocks noChangeAspect="1"/>
            </p:cNvPicPr>
            <p:nvPr/>
          </p:nvPicPr>
          <p:blipFill rotWithShape="1">
            <a:blip r:embed="rId34" cstate="screen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4228077" y="4415239"/>
              <a:ext cx="721833" cy="693952"/>
            </a:xfrm>
            <a:prstGeom prst="rect">
              <a:avLst/>
            </a:prstGeom>
          </p:spPr>
        </p:pic>
        <p:pic>
          <p:nvPicPr>
            <p:cNvPr id="55" name="Рисунок 54"/>
            <p:cNvPicPr>
              <a:picLocks noChangeAspect="1"/>
            </p:cNvPicPr>
            <p:nvPr/>
          </p:nvPicPr>
          <p:blipFill rotWithShape="1">
            <a:blip r:embed="rId37" cstate="screen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6300606" y="3865361"/>
              <a:ext cx="658037" cy="632620"/>
            </a:xfrm>
            <a:prstGeom prst="rect">
              <a:avLst/>
            </a:prstGeom>
          </p:spPr>
        </p:pic>
        <p:pic>
          <p:nvPicPr>
            <p:cNvPr id="56" name="Рисунок 55"/>
            <p:cNvPicPr>
              <a:picLocks noChangeAspect="1"/>
            </p:cNvPicPr>
            <p:nvPr/>
          </p:nvPicPr>
          <p:blipFill rotWithShape="1">
            <a:blip r:embed="rId34" cstate="screen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5683009" y="4273668"/>
              <a:ext cx="721833" cy="693952"/>
            </a:xfrm>
            <a:prstGeom prst="rect">
              <a:avLst/>
            </a:prstGeom>
          </p:spPr>
        </p:pic>
        <p:pic>
          <p:nvPicPr>
            <p:cNvPr id="57" name="Рисунок 56"/>
            <p:cNvPicPr>
              <a:picLocks noChangeAspect="1"/>
            </p:cNvPicPr>
            <p:nvPr/>
          </p:nvPicPr>
          <p:blipFill rotWithShape="1">
            <a:blip r:embed="rId38" cstate="screen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5013115" y="4950454"/>
              <a:ext cx="606689" cy="583255"/>
            </a:xfrm>
            <a:prstGeom prst="rect">
              <a:avLst/>
            </a:prstGeom>
          </p:spPr>
        </p:pic>
        <p:pic>
          <p:nvPicPr>
            <p:cNvPr id="58" name="Рисунок 57"/>
            <p:cNvPicPr>
              <a:picLocks noChangeAspect="1"/>
            </p:cNvPicPr>
            <p:nvPr/>
          </p:nvPicPr>
          <p:blipFill rotWithShape="1">
            <a:blip r:embed="rId34" cstate="screen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3204030" y="4507081"/>
              <a:ext cx="721833" cy="69395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21761325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9"/>
          <p:cNvSpPr txBox="1">
            <a:spLocks/>
          </p:cNvSpPr>
          <p:nvPr/>
        </p:nvSpPr>
        <p:spPr>
          <a:xfrm>
            <a:off x="457200" y="274638"/>
            <a:ext cx="7467600" cy="868362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b="1" cap="small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Средний возраст</a:t>
            </a:r>
            <a:endParaRPr lang="ru-RU" sz="4000" b="1" cap="small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61" name="Picture 2" descr="D:\Desktop\семинар для ресурсного центра\фото таблиц\P1020570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3481" y="1143000"/>
            <a:ext cx="3655531" cy="5472608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2" name="TextBox 61"/>
          <p:cNvSpPr txBox="1"/>
          <p:nvPr/>
        </p:nvSpPr>
        <p:spPr>
          <a:xfrm>
            <a:off x="4195467" y="1431032"/>
            <a:ext cx="3424655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«Ходит осень по дороже,</a:t>
            </a:r>
          </a:p>
          <a:p>
            <a:r>
              <a:rPr lang="ru-RU" dirty="0"/>
              <a:t>Замочила в лужах ножки.</a:t>
            </a:r>
          </a:p>
          <a:p>
            <a:r>
              <a:rPr lang="ru-RU" dirty="0"/>
              <a:t>Льют дожди и нет просвета</a:t>
            </a:r>
          </a:p>
          <a:p>
            <a:r>
              <a:rPr lang="ru-RU" dirty="0"/>
              <a:t>Затерялось где то лето.</a:t>
            </a:r>
          </a:p>
          <a:p>
            <a:endParaRPr lang="ru-RU" dirty="0"/>
          </a:p>
          <a:p>
            <a:r>
              <a:rPr lang="ru-RU" dirty="0"/>
              <a:t>Ходит осень, бродит осень.</a:t>
            </a:r>
          </a:p>
          <a:p>
            <a:r>
              <a:rPr lang="ru-RU" dirty="0"/>
              <a:t>Ветер с клена листья сбросил</a:t>
            </a:r>
          </a:p>
          <a:p>
            <a:r>
              <a:rPr lang="ru-RU" dirty="0"/>
              <a:t>Под ногами коврик новый</a:t>
            </a:r>
          </a:p>
          <a:p>
            <a:r>
              <a:rPr lang="ru-RU" dirty="0"/>
              <a:t>Желто-розовый кленовый!»</a:t>
            </a:r>
          </a:p>
        </p:txBody>
      </p:sp>
    </p:spTree>
    <p:extLst>
      <p:ext uri="{BB962C8B-B14F-4D97-AF65-F5344CB8AC3E}">
        <p14:creationId xmlns:p14="http://schemas.microsoft.com/office/powerpoint/2010/main" xmlns="" val="29869872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9"/>
          <p:cNvSpPr txBox="1">
            <a:spLocks/>
          </p:cNvSpPr>
          <p:nvPr/>
        </p:nvSpPr>
        <p:spPr>
          <a:xfrm>
            <a:off x="457200" y="274638"/>
            <a:ext cx="7467600" cy="868362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b="1" cap="small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Старший возраст</a:t>
            </a:r>
            <a:endParaRPr lang="ru-RU" sz="4000" b="1" cap="small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5" name="Picture 2" descr="D:\Desktop\елочка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496" y="1700808"/>
            <a:ext cx="2016224" cy="3207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D:\Desktop\елечка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66901" y="2733980"/>
            <a:ext cx="1963007" cy="2952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D:\Desktop\лиса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628800"/>
            <a:ext cx="1828800" cy="2573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D:\Desktop\лиса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59841" y="2915469"/>
            <a:ext cx="1984846" cy="2893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Прямая со стрелкой 8"/>
          <p:cNvCxnSpPr/>
          <p:nvPr/>
        </p:nvCxnSpPr>
        <p:spPr>
          <a:xfrm>
            <a:off x="1537620" y="3104381"/>
            <a:ext cx="936104" cy="7920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5748631" y="3923581"/>
            <a:ext cx="715266" cy="64807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739904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9"/>
          <p:cNvSpPr txBox="1">
            <a:spLocks/>
          </p:cNvSpPr>
          <p:nvPr/>
        </p:nvSpPr>
        <p:spPr>
          <a:xfrm>
            <a:off x="457200" y="274638"/>
            <a:ext cx="7467600" cy="868362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b="1" cap="small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Старший возраст</a:t>
            </a:r>
            <a:endParaRPr lang="ru-RU" sz="4000" b="1" cap="small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11" name="Picture 3" descr="D:\Desktop\семинар для ресурсного центра\фото таблиц\P1020612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86000"/>
                    </a14:imgEffect>
                    <a14:imgEffect>
                      <a14:brightnessContrast bright="5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1" y="1772816"/>
            <a:ext cx="4564985" cy="3168352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4950296" y="1772816"/>
            <a:ext cx="315009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Что мы Родиной зовём?</a:t>
            </a:r>
            <a:br>
              <a:rPr lang="ru-RU" dirty="0"/>
            </a:br>
            <a:r>
              <a:rPr lang="ru-RU" dirty="0"/>
              <a:t>Дом, где мы с тобой живём,</a:t>
            </a:r>
            <a:br>
              <a:rPr lang="ru-RU" dirty="0"/>
            </a:br>
            <a:r>
              <a:rPr lang="ru-RU" dirty="0"/>
              <a:t>И берёзки, вдоль которых</a:t>
            </a:r>
            <a:br>
              <a:rPr lang="ru-RU" dirty="0"/>
            </a:br>
            <a:r>
              <a:rPr lang="ru-RU" dirty="0"/>
              <a:t>Рядом с мамой мы идём.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Что мы Родиной зовём?</a:t>
            </a:r>
            <a:br>
              <a:rPr lang="ru-RU" dirty="0"/>
            </a:br>
            <a:r>
              <a:rPr lang="ru-RU" dirty="0"/>
              <a:t>Поле с тонким колоском,</a:t>
            </a:r>
            <a:br>
              <a:rPr lang="ru-RU" dirty="0"/>
            </a:br>
            <a:r>
              <a:rPr lang="ru-RU" dirty="0"/>
              <a:t>Наши праздники и песни,</a:t>
            </a:r>
            <a:br>
              <a:rPr lang="ru-RU" dirty="0"/>
            </a:br>
            <a:r>
              <a:rPr lang="ru-RU" dirty="0"/>
              <a:t>Тёплый вечер за окном.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Что мы Родиной зовём?</a:t>
            </a:r>
            <a:br>
              <a:rPr lang="ru-RU" dirty="0"/>
            </a:br>
            <a:r>
              <a:rPr lang="ru-RU" dirty="0"/>
              <a:t>Всё, что в сердце бережём,</a:t>
            </a:r>
            <a:br>
              <a:rPr lang="ru-RU" dirty="0"/>
            </a:br>
            <a:r>
              <a:rPr lang="ru-RU" dirty="0"/>
              <a:t>И под небом синим-синим</a:t>
            </a:r>
            <a:br>
              <a:rPr lang="ru-RU" dirty="0"/>
            </a:br>
            <a:r>
              <a:rPr lang="ru-RU" dirty="0"/>
              <a:t>Флаг России над Кремлём.</a:t>
            </a:r>
          </a:p>
        </p:txBody>
      </p:sp>
    </p:spTree>
    <p:extLst>
      <p:ext uri="{BB962C8B-B14F-4D97-AF65-F5344CB8AC3E}">
        <p14:creationId xmlns:p14="http://schemas.microsoft.com/office/powerpoint/2010/main" xmlns="" val="7260297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188913"/>
            <a:ext cx="7488956" cy="668319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ru-RU" sz="2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Этапы работы:</a:t>
            </a:r>
          </a:p>
        </p:txBody>
      </p:sp>
      <p:cxnSp>
        <p:nvCxnSpPr>
          <p:cNvPr id="16388" name="AutoShape 5"/>
          <p:cNvCxnSpPr>
            <a:cxnSpLocks noChangeShapeType="1"/>
          </p:cNvCxnSpPr>
          <p:nvPr/>
        </p:nvCxnSpPr>
        <p:spPr bwMode="auto">
          <a:xfrm>
            <a:off x="4422775" y="1125538"/>
            <a:ext cx="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4" name="TextBox 3"/>
          <p:cNvSpPr txBox="1"/>
          <p:nvPr/>
        </p:nvSpPr>
        <p:spPr>
          <a:xfrm>
            <a:off x="589217" y="1628800"/>
            <a:ext cx="6719087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  <a:buFont typeface="+mj-lt"/>
              <a:buAutoNum type="arabicPeriod"/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 Чтение стихотворения</a:t>
            </a:r>
          </a:p>
          <a:p>
            <a:pPr>
              <a:spcAft>
                <a:spcPts val="1200"/>
              </a:spcAft>
              <a:buFont typeface="+mj-lt"/>
              <a:buAutoNum type="arabicPeriod"/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 Чтение с опорой на </a:t>
            </a:r>
            <a:r>
              <a:rPr lang="ru-RU" sz="2400" b="1" dirty="0" err="1" smtClean="0">
                <a:solidFill>
                  <a:schemeClr val="tx2">
                    <a:lumMod val="50000"/>
                  </a:schemeClr>
                </a:solidFill>
              </a:rPr>
              <a:t>мнемотаблицу</a:t>
            </a:r>
            <a:endParaRPr lang="ru-RU" sz="24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spcAft>
                <a:spcPts val="1200"/>
              </a:spcAft>
              <a:buFont typeface="+mj-lt"/>
              <a:buAutoNum type="arabicPeriod"/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 Вопросы по содержанию</a:t>
            </a:r>
          </a:p>
          <a:p>
            <a:pPr>
              <a:spcAft>
                <a:spcPts val="1200"/>
              </a:spcAft>
              <a:buFont typeface="+mj-lt"/>
              <a:buAutoNum type="arabicPeriod"/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 Разбор сложных слов</a:t>
            </a:r>
          </a:p>
          <a:p>
            <a:pPr>
              <a:spcAft>
                <a:spcPts val="1200"/>
              </a:spcAft>
              <a:buFont typeface="+mj-lt"/>
              <a:buAutoNum type="arabicPeriod"/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 Чтение отдельных строк, с повторением ребенком</a:t>
            </a:r>
          </a:p>
          <a:p>
            <a:pPr>
              <a:spcAft>
                <a:spcPts val="1200"/>
              </a:spcAft>
              <a:buFont typeface="+mj-lt"/>
              <a:buAutoNum type="arabicPeriod"/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 Рассказ стихотворения ребенком с опорой на </a:t>
            </a:r>
            <a:r>
              <a:rPr lang="ru-RU" sz="2400" b="1" dirty="0" err="1" smtClean="0">
                <a:solidFill>
                  <a:schemeClr val="tx2">
                    <a:lumMod val="50000"/>
                  </a:schemeClr>
                </a:solidFill>
              </a:rPr>
              <a:t>мнемотаблицу</a:t>
            </a:r>
            <a:endParaRPr lang="ru-RU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86326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04431357"/>
              </p:ext>
            </p:extLst>
          </p:nvPr>
        </p:nvGraphicFramePr>
        <p:xfrm>
          <a:off x="539552" y="548680"/>
          <a:ext cx="6912768" cy="4392488"/>
        </p:xfrm>
        <a:graphic>
          <a:graphicData uri="http://schemas.openxmlformats.org/drawingml/2006/table">
            <a:tbl>
              <a:tblPr firstRow="1" firstCol="1" bandRow="1"/>
              <a:tblGrid>
                <a:gridCol w="2304256"/>
                <a:gridCol w="2304256"/>
                <a:gridCol w="2304256"/>
              </a:tblGrid>
              <a:tr h="21962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62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8690" y="899110"/>
            <a:ext cx="1937395" cy="162838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09860" y="824878"/>
            <a:ext cx="1634064" cy="163406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9739" y="3121996"/>
            <a:ext cx="1584176" cy="1633171"/>
          </a:xfrm>
          <a:prstGeom prst="rect">
            <a:avLst/>
          </a:prstGeom>
        </p:spPr>
      </p:pic>
      <p:grpSp>
        <p:nvGrpSpPr>
          <p:cNvPr id="2" name="Группа 18"/>
          <p:cNvGrpSpPr/>
          <p:nvPr/>
        </p:nvGrpSpPr>
        <p:grpSpPr>
          <a:xfrm>
            <a:off x="2644102" y="2606248"/>
            <a:ext cx="2637092" cy="2507193"/>
            <a:chOff x="2644102" y="2606248"/>
            <a:chExt cx="2637092" cy="2507193"/>
          </a:xfrm>
        </p:grpSpPr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644102" y="2606248"/>
              <a:ext cx="1660572" cy="1660572"/>
            </a:xfrm>
            <a:prstGeom prst="rect">
              <a:avLst/>
            </a:prstGeom>
          </p:spPr>
        </p:pic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846612" y="3452869"/>
              <a:ext cx="1660572" cy="1660572"/>
            </a:xfrm>
            <a:prstGeom prst="rect">
              <a:avLst/>
            </a:prstGeom>
          </p:spPr>
        </p:pic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620622" y="2877924"/>
              <a:ext cx="1660572" cy="1660572"/>
            </a:xfrm>
            <a:prstGeom prst="rect">
              <a:avLst/>
            </a:prstGeom>
          </p:spPr>
        </p:pic>
      </p:grpSp>
      <p:grpSp>
        <p:nvGrpSpPr>
          <p:cNvPr id="3" name="Группа 19"/>
          <p:cNvGrpSpPr/>
          <p:nvPr/>
        </p:nvGrpSpPr>
        <p:grpSpPr>
          <a:xfrm>
            <a:off x="5281194" y="3011449"/>
            <a:ext cx="2099073" cy="1752918"/>
            <a:chOff x="5281194" y="3011449"/>
            <a:chExt cx="2099073" cy="1752918"/>
          </a:xfrm>
        </p:grpSpPr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994006" y="3011449"/>
              <a:ext cx="1386261" cy="1009198"/>
            </a:xfrm>
            <a:prstGeom prst="rect">
              <a:avLst/>
            </a:prstGeom>
          </p:spPr>
        </p:pic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flipH="1">
              <a:off x="5281194" y="3755169"/>
              <a:ext cx="1386261" cy="1009198"/>
            </a:xfrm>
            <a:prstGeom prst="rect">
              <a:avLst/>
            </a:prstGeom>
          </p:spPr>
        </p:pic>
      </p:grpSp>
      <p:pic>
        <p:nvPicPr>
          <p:cNvPr id="17" name="Рисунок 16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6852" y="709386"/>
            <a:ext cx="1630190" cy="186504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306402" y="5180999"/>
            <a:ext cx="337906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Чтобы чаю нам попить,</a:t>
            </a:r>
          </a:p>
          <a:p>
            <a:pPr algn="ctr"/>
            <a:r>
              <a:rPr lang="ru-RU" dirty="0" smtClean="0"/>
              <a:t>Нужно скатерть постелить,</a:t>
            </a:r>
          </a:p>
          <a:p>
            <a:pPr algn="ctr"/>
            <a:r>
              <a:rPr lang="ru-RU" dirty="0" smtClean="0"/>
              <a:t>Чайник, ложки, блюдца взять,</a:t>
            </a:r>
          </a:p>
          <a:p>
            <a:pPr algn="ctr"/>
            <a:r>
              <a:rPr lang="ru-RU" dirty="0" smtClean="0"/>
              <a:t>Чашки чистые достать.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F0000"/>
      </a:accent1>
      <a:accent2>
        <a:srgbClr val="E36C09"/>
      </a:accent2>
      <a:accent3>
        <a:srgbClr val="FFFF00"/>
      </a:accent3>
      <a:accent4>
        <a:srgbClr val="00B050"/>
      </a:accent4>
      <a:accent5>
        <a:srgbClr val="00B0F0"/>
      </a:accent5>
      <a:accent6>
        <a:srgbClr val="0000FF"/>
      </a:accent6>
      <a:hlink>
        <a:srgbClr val="7030A0"/>
      </a:hlink>
      <a:folHlink>
        <a:srgbClr val="800080"/>
      </a:folHlink>
    </a:clrScheme>
    <a:fontScheme name="Другая 2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162</Words>
  <PresentationFormat>Экран (4:3)</PresentationFormat>
  <Paragraphs>60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 Использование  мнемотехники при  заучивании стихотворений  с детьми дошкольного возраста </vt:lpstr>
      <vt:lpstr>Слайд 2</vt:lpstr>
      <vt:lpstr>Структура мнемотехники</vt:lpstr>
      <vt:lpstr>Слайд 4</vt:lpstr>
      <vt:lpstr>Слайд 5</vt:lpstr>
      <vt:lpstr>Слайд 6</vt:lpstr>
      <vt:lpstr>Слайд 7</vt:lpstr>
      <vt:lpstr>Этапы работы: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Галина</dc:creator>
  <cp:lastModifiedBy>Владелец</cp:lastModifiedBy>
  <cp:revision>5</cp:revision>
  <dcterms:created xsi:type="dcterms:W3CDTF">2021-03-11T06:30:37Z</dcterms:created>
  <dcterms:modified xsi:type="dcterms:W3CDTF">2024-02-15T11:03:00Z</dcterms:modified>
</cp:coreProperties>
</file>