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Default Extension="gif" ContentType="image/gif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2--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741" r:id="rId1"/>
    <p:sldMasterId id="2147483754" r:id="rId2"/>
    <p:sldMasterId id="2147483766" r:id="rId3"/>
    <p:sldMasterId id="2147483790" r:id="rId4"/>
  </p:sldMasterIdLst>
  <p:notesMasterIdLst>
    <p:notesMasterId r:id="rId5"/>
  </p:notesMasterIdLst>
  <p:sldIdLst>
    <p:sldId id="362" r:id="rId6"/>
    <p:sldId id="405" r:id="rId7"/>
    <p:sldId id="492" r:id="rId8"/>
    <p:sldId id="493" r:id="rId9"/>
    <p:sldId id="380" r:id="rId10"/>
    <p:sldId id="426" r:id="rId11"/>
    <p:sldId id="357" r:id="rId12"/>
    <p:sldId id="495" r:id="rId13"/>
    <p:sldId id="468" r:id="rId14"/>
    <p:sldId id="503" r:id="rId15"/>
    <p:sldId id="502" r:id="rId16"/>
    <p:sldId id="478" r:id="rId17"/>
    <p:sldId id="481" r:id="rId18"/>
    <p:sldId id="433" r:id="rId19"/>
    <p:sldId id="496" r:id="rId20"/>
    <p:sldId id="321" r:id="rId21"/>
    <p:sldId id="381" r:id="rId22"/>
    <p:sldId id="450" r:id="rId23"/>
    <p:sldId id="461" r:id="rId24"/>
    <p:sldId id="460" r:id="rId25"/>
    <p:sldId id="498" r:id="rId26"/>
    <p:sldId id="408" r:id="rId27"/>
    <p:sldId id="407" r:id="rId28"/>
  </p:sldIdLst>
  <p:sldSz cx="12192000" cy="6858000"/>
  <p:notesSz cx="6858000" cy="9144000"/>
  <p:custDataLst>
    <p:tags r:id="rId29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fill>
          <a:solidFill>
            <a:schemeClr val="accent1">
              <a:tint val="40000"/>
            </a:schemeClr>
          </a:solidFill>
        </a:fill>
      </a:tcStyle>
    </a:band1H>
    <a:band1V>
      <a:tcStyle>
        <a:fill>
          <a:solidFill>
            <a:schemeClr val="accent1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61" d="100"/>
          <a:sy n="61" d="100"/>
        </p:scale>
        <p:origin x="-102" y="-2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3736200" cy="73736200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5.xml" /><Relationship Id="rId11" Type="http://schemas.openxmlformats.org/officeDocument/2006/relationships/slide" Target="slides/slide6.xml" /><Relationship Id="rId12" Type="http://schemas.openxmlformats.org/officeDocument/2006/relationships/slide" Target="slides/slide7.xml" /><Relationship Id="rId13" Type="http://schemas.openxmlformats.org/officeDocument/2006/relationships/slide" Target="slides/slide8.xml" /><Relationship Id="rId14" Type="http://schemas.openxmlformats.org/officeDocument/2006/relationships/slide" Target="slides/slide9.xml" /><Relationship Id="rId15" Type="http://schemas.openxmlformats.org/officeDocument/2006/relationships/slide" Target="slides/slide10.xml" /><Relationship Id="rId16" Type="http://schemas.openxmlformats.org/officeDocument/2006/relationships/slide" Target="slides/slide11.xml" /><Relationship Id="rId17" Type="http://schemas.openxmlformats.org/officeDocument/2006/relationships/slide" Target="slides/slide12.xml" /><Relationship Id="rId18" Type="http://schemas.openxmlformats.org/officeDocument/2006/relationships/slide" Target="slides/slide13.xml" /><Relationship Id="rId19" Type="http://schemas.openxmlformats.org/officeDocument/2006/relationships/slide" Target="slides/slide14.xml" /><Relationship Id="rId2" Type="http://schemas.openxmlformats.org/officeDocument/2006/relationships/slideMaster" Target="slideMasters/slideMaster2.xml" /><Relationship Id="rId20" Type="http://schemas.openxmlformats.org/officeDocument/2006/relationships/slide" Target="slides/slide15.xml" /><Relationship Id="rId21" Type="http://schemas.openxmlformats.org/officeDocument/2006/relationships/slide" Target="slides/slide16.xml" /><Relationship Id="rId22" Type="http://schemas.openxmlformats.org/officeDocument/2006/relationships/slide" Target="slides/slide17.xml" /><Relationship Id="rId23" Type="http://schemas.openxmlformats.org/officeDocument/2006/relationships/slide" Target="slides/slide18.xml" /><Relationship Id="rId24" Type="http://schemas.openxmlformats.org/officeDocument/2006/relationships/slide" Target="slides/slide19.xml" /><Relationship Id="rId25" Type="http://schemas.openxmlformats.org/officeDocument/2006/relationships/slide" Target="slides/slide20.xml" /><Relationship Id="rId26" Type="http://schemas.openxmlformats.org/officeDocument/2006/relationships/slide" Target="slides/slide21.xml" /><Relationship Id="rId27" Type="http://schemas.openxmlformats.org/officeDocument/2006/relationships/slide" Target="slides/slide22.xml" /><Relationship Id="rId28" Type="http://schemas.openxmlformats.org/officeDocument/2006/relationships/slide" Target="slides/slide23.xml" /><Relationship Id="rId29" Type="http://schemas.openxmlformats.org/officeDocument/2006/relationships/tags" Target="tags/tag1.xml" /><Relationship Id="rId3" Type="http://schemas.openxmlformats.org/officeDocument/2006/relationships/slideMaster" Target="slideMasters/slideMaster3.xml" /><Relationship Id="rId30" Type="http://schemas.openxmlformats.org/officeDocument/2006/relationships/presProps" Target="presProps.xml" /><Relationship Id="rId31" Type="http://schemas.openxmlformats.org/officeDocument/2006/relationships/viewProps" Target="viewProps.xml" /><Relationship Id="rId32" Type="http://schemas.openxmlformats.org/officeDocument/2006/relationships/theme" Target="theme/theme1.xml" /><Relationship Id="rId33" Type="http://schemas.openxmlformats.org/officeDocument/2006/relationships/tableStyles" Target="tableStyles.xml" /><Relationship Id="rId4" Type="http://schemas.openxmlformats.org/officeDocument/2006/relationships/slideMaster" Target="slideMasters/slideMaster4.xml" /><Relationship Id="rId5" Type="http://schemas.openxmlformats.org/officeDocument/2006/relationships/notesMaster" Target="notesMasters/notesMaster1.xml" /><Relationship Id="rId6" Type="http://schemas.openxmlformats.org/officeDocument/2006/relationships/slide" Target="slides/slide1.xml" /><Relationship Id="rId7" Type="http://schemas.openxmlformats.org/officeDocument/2006/relationships/slide" Target="slides/slide2.xml" /><Relationship Id="rId8" Type="http://schemas.openxmlformats.org/officeDocument/2006/relationships/slide" Target="slides/slide3.xml" /><Relationship Id="rId9" Type="http://schemas.openxmlformats.org/officeDocument/2006/relationships/slide" Target="slides/slide4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5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67EAF7-8A6B-4197-813B-11FA36BFFD47}" type="datetimeFigureOut">
              <a:rPr lang="ru-RU" smtClean="0"/>
              <a:t>19.11.2019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39A9E1-B97F-404B-917B-D23F862E6F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719596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6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png" /><Relationship Id="rId2" Type="http://schemas.openxmlformats.org/officeDocument/2006/relationships/slideMaster" Target="../slideMasters/slideMaster3.xml" /></Relationships>
</file>

<file path=ppt/slideLayouts/_rels/slideLayout2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5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4.png" /><Relationship Id="rId2" Type="http://schemas.openxmlformats.org/officeDocument/2006/relationships/image" Target="../media/image5.png" /><Relationship Id="rId3" Type="http://schemas.openxmlformats.org/officeDocument/2006/relationships/image" Target="../media/image6.png" /><Relationship Id="rId4" Type="http://schemas.openxmlformats.org/officeDocument/2006/relationships/slideMaster" Target="../slideMasters/slideMaster4.xml" /></Relationships>
</file>

<file path=ppt/slideLayouts/_rels/slideLayout3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37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png" /><Relationship Id="rId2" Type="http://schemas.openxmlformats.org/officeDocument/2006/relationships/slideMaster" Target="../slideMasters/slideMaster4.xml" /></Relationships>
</file>

<file path=ppt/slideLayouts/_rels/slideLayout3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3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4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4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4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4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4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3EACD8B-C019-4F22-A20A-1EF2E01E0A2B}" type="datetimeFigureOut">
              <a:rPr lang="ru-RU" smtClean="0"/>
              <a:t>19.11.2019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AA909E-3B3D-4BA2-A19E-1E204C73C5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503980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 p14:dur="1250">
        <p15:prstTrans prst="pageCurlDouble"/>
      </p:transition>
    </mc:Choice>
    <mc:Fallback>
      <p:transition spd="slow">
        <p:fade/>
      </p:transition>
    </mc:Fallback>
  </mc:AlternateContent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3EACD8B-C019-4F22-A20A-1EF2E01E0A2B}" type="datetimeFigureOut">
              <a:rPr lang="ru-RU" smtClean="0"/>
              <a:t>19.11.2019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AA909E-3B3D-4BA2-A19E-1E204C73C5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8184758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 p14:dur="1250">
        <p15:prstTrans prst="pageCurlDouble"/>
      </p:transition>
    </mc:Choice>
    <mc:Fallback>
      <p:transition spd="slow">
        <p:fade/>
      </p:transition>
    </mc:Fallback>
  </mc:AlternateContent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3EACD8B-C019-4F22-A20A-1EF2E01E0A2B}" type="datetimeFigureOut">
              <a:rPr lang="ru-RU" smtClean="0"/>
              <a:t>19.11.2019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AA909E-3B3D-4BA2-A19E-1E204C73C5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1634340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 p14:dur="1250">
        <p15:prstTrans prst="pageCurlDouble"/>
      </p:transition>
    </mc:Choice>
    <mc:Fallback>
      <p:transition spd="slow">
        <p:fade/>
      </p:transition>
    </mc:Fallback>
  </mc:AlternateContent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03EACD8B-C019-4F22-A20A-1EF2E01E0A2B}" type="datetimeFigureOut">
              <a:rPr lang="ru-RU" smtClean="0"/>
              <a:t>19.11.2019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C3AA909E-3B3D-4BA2-A19E-1E204C73C5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410492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 p14:dur="1250">
        <p15:prstTrans prst="pageCurlDouble"/>
      </p:transition>
    </mc:Choice>
    <mc:Fallback>
      <p:transition spd="slow">
        <p:fade/>
      </p:transition>
    </mc:Fallback>
  </mc:AlternateContent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ED9EC2-603C-4415-8785-87F8F9F790AC}" type="datetimeFigureOut">
              <a:rPr lang="ru-RU"/>
              <a:pPr>
                <a:defRPr/>
              </a:pPr>
              <a:t>19.11.2019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E3A2BC-E7C3-41E6-B035-827230239F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7579232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 p14:dur="1250">
        <p15:prstTrans prst="pageCurlDouble"/>
      </p:transition>
    </mc:Choice>
    <mc:Fallback>
      <p:transition spd="slow">
        <p:fade/>
      </p:transition>
    </mc:Fallback>
  </mc:AlternateContent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08F0D9-C52A-4E92-806E-B314F71C9836}" type="datetimeFigureOut">
              <a:rPr lang="ru-RU"/>
              <a:pPr>
                <a:defRPr/>
              </a:pPr>
              <a:t>19.11.2019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46CB1C-B5B9-46B7-99FA-1E2C6030E3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4153310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 p14:dur="1250">
        <p15:prstTrans prst="pageCurlDouble"/>
      </p:transition>
    </mc:Choice>
    <mc:Fallback>
      <p:transition spd="slow">
        <p:fade/>
      </p:transition>
    </mc:Fallback>
  </mc:AlternateContent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AD1B6C-9D64-4ADE-A774-27CFA58C7521}" type="datetimeFigureOut">
              <a:rPr lang="ru-RU"/>
              <a:pPr>
                <a:defRPr/>
              </a:pPr>
              <a:t>19.11.2019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D4CF8-66A3-41C5-8816-B95C950F1E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8511514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 p14:dur="1250">
        <p15:prstTrans prst="pageCurlDouble"/>
      </p:transition>
    </mc:Choice>
    <mc:Fallback>
      <p:transition spd="slow">
        <p:fade/>
      </p:transition>
    </mc:Fallback>
  </mc:AlternateContent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346C6D-6AA5-4CC6-86C6-C5BF1A7FEA6A}" type="datetimeFigureOut">
              <a:rPr lang="ru-RU"/>
              <a:pPr>
                <a:defRPr/>
              </a:pPr>
              <a:t>19.11.2019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0D2AC5-AD38-4197-B39A-37C2C993A9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3618402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 p14:dur="1250">
        <p15:prstTrans prst="pageCurlDouble"/>
      </p:transition>
    </mc:Choice>
    <mc:Fallback>
      <p:transition spd="slow">
        <p:fade/>
      </p:transition>
    </mc:Fallback>
  </mc:AlternateContent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A724DD-818F-4A9B-9513-5861511786F6}" type="datetimeFigureOut">
              <a:rPr lang="ru-RU"/>
              <a:pPr>
                <a:defRPr/>
              </a:pPr>
              <a:t>19.11.2019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6F1862-137C-4C88-B88E-9DB4944910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3353449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 p14:dur="1250">
        <p15:prstTrans prst="pageCurlDouble"/>
      </p:transition>
    </mc:Choice>
    <mc:Fallback>
      <p:transition spd="slow">
        <p:fade/>
      </p:transition>
    </mc:Fallback>
  </mc:AlternateContent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CD11B8-CBFC-4712-B3F3-FD026CE613CF}" type="datetimeFigureOut">
              <a:rPr lang="ru-RU"/>
              <a:pPr>
                <a:defRPr/>
              </a:pPr>
              <a:t>19.11.2019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5859F2-CA1D-40C1-AFF5-418C1478A7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422015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 p14:dur="1250">
        <p15:prstTrans prst="pageCurlDouble"/>
      </p:transition>
    </mc:Choice>
    <mc:Fallback>
      <p:transition spd="slow">
        <p:fade/>
      </p:transition>
    </mc:Fallback>
  </mc:AlternateContent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EE4D71-E1FA-4A41-BA34-FFD4023D51A5}" type="datetimeFigureOut">
              <a:rPr lang="ru-RU"/>
              <a:pPr>
                <a:defRPr/>
              </a:pPr>
              <a:t>19.11.2019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3D1717-C8BB-4BF1-B467-15BCB27FBC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9143666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 p14:dur="1250">
        <p15:prstTrans prst="pageCurlDouble"/>
      </p:transition>
    </mc:Choice>
    <mc:Fallback>
      <p:transition spd="slow">
        <p:fade/>
      </p:transition>
    </mc:Fallback>
  </mc:AlternateContent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3EACD8B-C019-4F22-A20A-1EF2E01E0A2B}" type="datetimeFigureOut">
              <a:rPr lang="ru-RU" smtClean="0"/>
              <a:t>19.11.2019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AA909E-3B3D-4BA2-A19E-1E204C73C5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7674825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 p14:dur="1250">
        <p15:prstTrans prst="pageCurlDouble"/>
      </p:transition>
    </mc:Choice>
    <mc:Fallback>
      <p:transition spd="slow">
        <p:fade/>
      </p:transition>
    </mc:Fallback>
  </mc:AlternateContent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DBCC58-E3DA-48A6-BCAE-63BB94365EB9}" type="datetimeFigureOut">
              <a:rPr lang="ru-RU"/>
              <a:pPr>
                <a:defRPr/>
              </a:pPr>
              <a:t>19.11.2019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9EA323-F595-424C-8FDA-D63C6E61AB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380190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 p14:dur="1250">
        <p15:prstTrans prst="pageCurlDouble"/>
      </p:transition>
    </mc:Choice>
    <mc:Fallback>
      <p:transition spd="slow">
        <p:fade/>
      </p:transition>
    </mc:Fallback>
  </mc:AlternateContent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8C91E3-3D1E-44D1-A515-FD6B7F3704D0}" type="datetimeFigureOut">
              <a:rPr lang="ru-RU"/>
              <a:pPr>
                <a:defRPr/>
              </a:pPr>
              <a:t>19.11.2019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4A4985-7F69-4807-86FC-55CDE8C146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3817558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 p14:dur="1250">
        <p15:prstTrans prst="pageCurlDouble"/>
      </p:transition>
    </mc:Choice>
    <mc:Fallback>
      <p:transition spd="slow">
        <p:fade/>
      </p:transition>
    </mc:Fallback>
  </mc:AlternateContent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E7EBC4-3212-409B-A2D1-704AA3AEE321}" type="datetimeFigureOut">
              <a:rPr lang="ru-RU"/>
              <a:pPr>
                <a:defRPr/>
              </a:pPr>
              <a:t>19.11.2019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39FBE1-C4E3-4B88-B8CC-C09B7267FD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231579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 p14:dur="1250">
        <p15:prstTrans prst="pageCurlDouble"/>
      </p:transition>
    </mc:Choice>
    <mc:Fallback>
      <p:transition spd="slow">
        <p:fade/>
      </p:transition>
    </mc:Fallback>
  </mc:AlternateContent>
  <p:timing/>
</p:sldLayout>
</file>

<file path=ppt/slideLayouts/slideLayout23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4498BE-D2FF-4455-99BA-C409C9785D01}" type="datetimeFigureOut">
              <a:rPr lang="ru-RU"/>
              <a:pPr>
                <a:defRPr/>
              </a:pPr>
              <a:t>19.11.2019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14E0EE-ACF5-4044-8FDD-452805E156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8507013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 p14:dur="1250">
        <p15:prstTrans prst="pageCurlDouble"/>
      </p:transition>
    </mc:Choice>
    <mc:Fallback>
      <p:transition spd="slow">
        <p:fade/>
      </p:transition>
    </mc:Fallback>
  </mc:AlternateContent>
  <p:timing/>
</p:sldLayout>
</file>

<file path=ppt/slideLayouts/slideLayout24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ACD8B-C019-4F22-A20A-1EF2E01E0A2B}" type="datetimeFigureOut">
              <a:rPr lang="ru-RU" smtClean="0"/>
              <a:t>19.11.2019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A909E-3B3D-4BA2-A19E-1E204C73C5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2622905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 p14:dur="1250">
        <p15:prstTrans prst="pageCurlDouble"/>
      </p:transition>
    </mc:Choice>
    <mc:Fallback>
      <p:transition spd="slow">
        <p:fade/>
      </p:transition>
    </mc:Fallback>
  </mc:AlternateContent>
  <p:timing/>
</p:sldLayout>
</file>

<file path=ppt/slideLayouts/slideLayout25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ACD8B-C019-4F22-A20A-1EF2E01E0A2B}" type="datetimeFigureOut">
              <a:rPr lang="ru-RU" smtClean="0"/>
              <a:t>19.11.2019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A909E-3B3D-4BA2-A19E-1E204C73C5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6267102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 p14:dur="1250">
        <p15:prstTrans prst="pageCurlDouble"/>
      </p:transition>
    </mc:Choice>
    <mc:Fallback>
      <p:transition spd="slow">
        <p:fade/>
      </p:transition>
    </mc:Fallback>
  </mc:AlternateContent>
  <p:timing/>
</p:sldLayout>
</file>

<file path=ppt/slideLayouts/slideLayout26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ACD8B-C019-4F22-A20A-1EF2E01E0A2B}" type="datetimeFigureOut">
              <a:rPr lang="ru-RU" smtClean="0"/>
              <a:t>19.11.2019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A909E-3B3D-4BA2-A19E-1E204C73C5D3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 descr="4456516.png"/>
          <p:cNvPicPr>
            <a:picLocks noChangeAspect="1"/>
          </p:cNvPicPr>
          <p:nvPr/>
        </p:nvPicPr>
        <p:blipFill>
          <a:blip r:embed="rId1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80960" y="285728"/>
            <a:ext cx="11430080" cy="6572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2560444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 p14:dur="1250">
        <p15:prstTrans prst="pageCurlDouble"/>
      </p:transition>
    </mc:Choice>
    <mc:Fallback>
      <p:transition spd="slow">
        <p:fade/>
      </p:transition>
    </mc:Fallback>
  </mc:AlternateContent>
  <p:timing/>
</p:sldLayout>
</file>

<file path=ppt/slideLayouts/slideLayout27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ACD8B-C019-4F22-A20A-1EF2E01E0A2B}" type="datetimeFigureOut">
              <a:rPr lang="ru-RU" smtClean="0"/>
              <a:t>19.11.2019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A909E-3B3D-4BA2-A19E-1E204C73C5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7790641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 p14:dur="1250">
        <p15:prstTrans prst="pageCurlDouble"/>
      </p:transition>
    </mc:Choice>
    <mc:Fallback>
      <p:transition spd="slow">
        <p:fade/>
      </p:transition>
    </mc:Fallback>
  </mc:AlternateContent>
  <p:timing/>
</p:sldLayout>
</file>

<file path=ppt/slideLayouts/slideLayout28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ACD8B-C019-4F22-A20A-1EF2E01E0A2B}" type="datetimeFigureOut">
              <a:rPr lang="ru-RU" smtClean="0"/>
              <a:t>19.11.2019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A909E-3B3D-4BA2-A19E-1E204C73C5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5191861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 p14:dur="1250">
        <p15:prstTrans prst="pageCurlDouble"/>
      </p:transition>
    </mc:Choice>
    <mc:Fallback>
      <p:transition spd="slow">
        <p:fade/>
      </p:transition>
    </mc:Fallback>
  </mc:AlternateContent>
  <p:timing/>
</p:sldLayout>
</file>

<file path=ppt/slideLayouts/slideLayout29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ACD8B-C019-4F22-A20A-1EF2E01E0A2B}" type="datetimeFigureOut">
              <a:rPr lang="ru-RU" smtClean="0"/>
              <a:t>19.11.2019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A909E-3B3D-4BA2-A19E-1E204C73C5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109337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 p14:dur="1250">
        <p15:prstTrans prst="pageCurlDouble"/>
      </p:transition>
    </mc:Choice>
    <mc:Fallback>
      <p:transition spd="slow">
        <p:fade/>
      </p:transition>
    </mc:Fallback>
  </mc:AlternateContent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3EACD8B-C019-4F22-A20A-1EF2E01E0A2B}" type="datetimeFigureOut">
              <a:rPr lang="ru-RU" smtClean="0"/>
              <a:t>19.11.2019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AA909E-3B3D-4BA2-A19E-1E204C73C5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9356673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 p14:dur="1250">
        <p15:prstTrans prst="pageCurlDouble"/>
      </p:transition>
    </mc:Choice>
    <mc:Fallback>
      <p:transition spd="slow">
        <p:fade/>
      </p:transition>
    </mc:Fallback>
  </mc:AlternateContent>
  <p:timing/>
</p:sldLayout>
</file>

<file path=ppt/slideLayouts/slideLayout30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ACD8B-C019-4F22-A20A-1EF2E01E0A2B}" type="datetimeFigureOut">
              <a:rPr lang="ru-RU" smtClean="0"/>
              <a:t>19.11.2019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A909E-3B3D-4BA2-A19E-1E204C73C5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9822602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 p14:dur="1250">
        <p15:prstTrans prst="pageCurlDouble"/>
      </p:transition>
    </mc:Choice>
    <mc:Fallback>
      <p:transition spd="slow">
        <p:fade/>
      </p:transition>
    </mc:Fallback>
  </mc:AlternateContent>
  <p:timing/>
</p:sldLayout>
</file>

<file path=ppt/slideLayouts/slideLayout3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ACD8B-C019-4F22-A20A-1EF2E01E0A2B}" type="datetimeFigureOut">
              <a:rPr lang="ru-RU" smtClean="0"/>
              <a:t>19.11.2019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A909E-3B3D-4BA2-A19E-1E204C73C5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3475694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 p14:dur="1250">
        <p15:prstTrans prst="pageCurlDouble"/>
      </p:transition>
    </mc:Choice>
    <mc:Fallback>
      <p:transition spd="slow">
        <p:fade/>
      </p:transition>
    </mc:Fallback>
  </mc:AlternateContent>
  <p:timing/>
</p:sldLayout>
</file>

<file path=ppt/slideLayouts/slideLayout32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ACD8B-C019-4F22-A20A-1EF2E01E0A2B}" type="datetimeFigureOut">
              <a:rPr lang="ru-RU" smtClean="0"/>
              <a:t>19.11.2019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A909E-3B3D-4BA2-A19E-1E204C73C5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0807748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 p14:dur="1250">
        <p15:prstTrans prst="pageCurlDouble"/>
      </p:transition>
    </mc:Choice>
    <mc:Fallback>
      <p:transition spd="slow">
        <p:fade/>
      </p:transition>
    </mc:Fallback>
  </mc:AlternateContent>
  <p:timing/>
</p:sldLayout>
</file>

<file path=ppt/slideLayouts/slideLayout33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ACD8B-C019-4F22-A20A-1EF2E01E0A2B}" type="datetimeFigureOut">
              <a:rPr lang="ru-RU" smtClean="0"/>
              <a:t>19.11.2019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A909E-3B3D-4BA2-A19E-1E204C73C5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3786598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 p14:dur="1250">
        <p15:prstTrans prst="pageCurlDouble"/>
      </p:transition>
    </mc:Choice>
    <mc:Fallback>
      <p:transition spd="slow">
        <p:fade/>
      </p:transition>
    </mc:Fallback>
  </mc:AlternateContent>
  <p:timing/>
</p:sldLayout>
</file>

<file path=ppt/slideLayouts/slideLayout34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ACD8B-C019-4F22-A20A-1EF2E01E0A2B}" type="datetimeFigureOut">
              <a:rPr lang="ru-RU" smtClean="0"/>
              <a:t>19.11.2019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A909E-3B3D-4BA2-A19E-1E204C73C5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6881634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 p14:dur="1250">
        <p15:prstTrans prst="pageCurlDouble"/>
      </p:transition>
    </mc:Choice>
    <mc:Fallback>
      <p:transition spd="slow">
        <p:fade/>
      </p:transition>
    </mc:Fallback>
  </mc:AlternateContent>
  <p:timing/>
</p:sldLayout>
</file>

<file path=ppt/slideLayouts/slideLayout35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9894EE9-3708-4123-93DE-9BACA7FA6A9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C98CE-8171-4A91-AA34-85BF5A9DEBCC}" type="slidenum">
              <a:rPr lang="ru-RU" altLang="ru-RU" smtClean="0"/>
              <a:t>‹#›</a:t>
            </a:fld>
            <a:endParaRPr lang="ru-RU" altLang="ru-RU"/>
          </a:p>
        </p:txBody>
      </p:sp>
      <p:pic>
        <p:nvPicPr>
          <p:cNvPr id="7" name="Рисунок 6" descr="post-279854-1298288370.png"/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>
            <a:off x="10001251" y="-428625"/>
            <a:ext cx="2190749" cy="164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 descr="post-279854-1298288370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>
            <a:off x="0" y="214314"/>
            <a:ext cx="3143251" cy="207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 descr="97e6b01896c7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 rot="20340000">
            <a:off x="-838200" y="-349250"/>
            <a:ext cx="4440767" cy="268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72031830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 p14:dur="1250">
        <p15:prstTrans prst="pageCurlDouble"/>
      </p:transition>
    </mc:Choice>
    <mc:Fallback>
      <p:transition spd="slow">
        <p:fade/>
      </p:transition>
    </mc:Fallback>
  </mc:AlternateContent>
  <p:timing/>
</p:sldLayout>
</file>

<file path=ppt/slideLayouts/slideLayout36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5F29C8F-6687-4473-B2BB-D17E4DD82CD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E0FAE-16FF-4C70-87DC-BB7873DDDBF7}" type="slidenum">
              <a:rPr lang="ru-RU" altLang="ru-RU" smtClean="0"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16060656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 p14:dur="1250">
        <p15:prstTrans prst="pageCurlDouble"/>
      </p:transition>
    </mc:Choice>
    <mc:Fallback>
      <p:transition spd="slow">
        <p:fade/>
      </p:transition>
    </mc:Fallback>
  </mc:AlternateContent>
  <p:timing/>
</p:sldLayout>
</file>

<file path=ppt/slideLayouts/slideLayout37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540EC29-C7DA-4D24-8BB3-A38C33D8BDD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F3D40-5A43-4C78-8D13-EF714A33996D}" type="slidenum">
              <a:rPr lang="ru-RU" altLang="ru-RU" smtClean="0"/>
              <a:t>‹#›</a:t>
            </a:fld>
            <a:endParaRPr lang="ru-RU" altLang="ru-RU"/>
          </a:p>
        </p:txBody>
      </p:sp>
      <p:pic>
        <p:nvPicPr>
          <p:cNvPr id="7" name="Рисунок 6" descr="4456516.png"/>
          <p:cNvPicPr>
            <a:picLocks noChangeAspect="1"/>
          </p:cNvPicPr>
          <p:nvPr/>
        </p:nvPicPr>
        <p:blipFill>
          <a:blip r:embed="rId1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80960" y="285728"/>
            <a:ext cx="11430080" cy="6572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2332373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 p14:dur="1250">
        <p15:prstTrans prst="pageCurlDouble"/>
      </p:transition>
    </mc:Choice>
    <mc:Fallback>
      <p:transition spd="slow">
        <p:fade/>
      </p:transition>
    </mc:Fallback>
  </mc:AlternateContent>
  <p:timing/>
</p:sldLayout>
</file>

<file path=ppt/slideLayouts/slideLayout38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655573B-929A-4D8B-9983-E589B6E134C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5EF30-E717-4A2E-BA26-5ABFB2C80143}" type="slidenum">
              <a:rPr lang="ru-RU" altLang="ru-RU" smtClean="0"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406660782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 p14:dur="1250">
        <p15:prstTrans prst="pageCurlDouble"/>
      </p:transition>
    </mc:Choice>
    <mc:Fallback>
      <p:transition spd="slow">
        <p:fade/>
      </p:transition>
    </mc:Fallback>
  </mc:AlternateContent>
  <p:timing/>
</p:sldLayout>
</file>

<file path=ppt/slideLayouts/slideLayout39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3A8C7C-A6E9-429E-AF5E-D049BB69723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D5500-DA98-44C9-96E6-961FB610C6DB}" type="slidenum">
              <a:rPr lang="ru-RU" altLang="ru-RU" smtClean="0"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51070791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 p14:dur="1250">
        <p15:prstTrans prst="pageCurlDouble"/>
      </p:transition>
    </mc:Choice>
    <mc:Fallback>
      <p:transition spd="slow">
        <p:fade/>
      </p:transition>
    </mc:Fallback>
  </mc:AlternateContent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3EACD8B-C019-4F22-A20A-1EF2E01E0A2B}" type="datetimeFigureOut">
              <a:rPr lang="ru-RU" smtClean="0"/>
              <a:t>19.11.2019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AA909E-3B3D-4BA2-A19E-1E204C73C5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862388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 p14:dur="1250">
        <p15:prstTrans prst="pageCurlDouble"/>
      </p:transition>
    </mc:Choice>
    <mc:Fallback>
      <p:transition spd="slow">
        <p:fade/>
      </p:transition>
    </mc:Fallback>
  </mc:AlternateContent>
  <p:timing/>
</p:sldLayout>
</file>

<file path=ppt/slideLayouts/slideLayout40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1AC1ABF-95A3-42C9-AE45-699F5620BC1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F6EA5-2824-4A6D-ADD9-E12B3CA48671}" type="slidenum">
              <a:rPr lang="ru-RU" altLang="ru-RU" smtClean="0"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965320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 p14:dur="1250">
        <p15:prstTrans prst="pageCurlDouble"/>
      </p:transition>
    </mc:Choice>
    <mc:Fallback>
      <p:transition spd="slow">
        <p:fade/>
      </p:transition>
    </mc:Fallback>
  </mc:AlternateContent>
  <p:timing/>
</p:sldLayout>
</file>

<file path=ppt/slideLayouts/slideLayout4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334F3F2-FEE2-4BD4-85F8-FF95C46CFAC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1CC15-2AB8-4C4F-B95B-79561E14E370}" type="slidenum">
              <a:rPr lang="ru-RU" altLang="ru-RU" smtClean="0"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86640119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 p14:dur="1250">
        <p15:prstTrans prst="pageCurlDouble"/>
      </p:transition>
    </mc:Choice>
    <mc:Fallback>
      <p:transition spd="slow">
        <p:fade/>
      </p:transition>
    </mc:Fallback>
  </mc:AlternateContent>
  <p:timing/>
</p:sldLayout>
</file>

<file path=ppt/slideLayouts/slideLayout42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926B2E1-FD37-49A8-8B0B-3189F38BF3F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B3266-101C-4884-845E-5E70D81C5B23}" type="slidenum">
              <a:rPr lang="ru-RU" altLang="ru-RU" smtClean="0"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2395499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 p14:dur="1250">
        <p15:prstTrans prst="pageCurlDouble"/>
      </p:transition>
    </mc:Choice>
    <mc:Fallback>
      <p:transition spd="slow">
        <p:fade/>
      </p:transition>
    </mc:Fallback>
  </mc:AlternateContent>
  <p:timing/>
</p:sldLayout>
</file>

<file path=ppt/slideLayouts/slideLayout43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C7BC02C-99DE-43DE-9957-23CBAC6F67E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FD81D-4904-43D4-8297-03EC7AB9D8A9}" type="slidenum">
              <a:rPr lang="ru-RU" altLang="ru-RU" smtClean="0"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17883713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 p14:dur="1250">
        <p15:prstTrans prst="pageCurlDouble"/>
      </p:transition>
    </mc:Choice>
    <mc:Fallback>
      <p:transition spd="slow">
        <p:fade/>
      </p:transition>
    </mc:Fallback>
  </mc:AlternateContent>
  <p:timing/>
</p:sldLayout>
</file>

<file path=ppt/slideLayouts/slideLayout44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7491AF-DA63-4BBA-BF2A-9E352D0158D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7A63C-2630-4E00-830C-D0B2F3B0C60C}" type="slidenum">
              <a:rPr lang="ru-RU" altLang="ru-RU" smtClean="0"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410888278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 p14:dur="1250">
        <p15:prstTrans prst="pageCurlDouble"/>
      </p:transition>
    </mc:Choice>
    <mc:Fallback>
      <p:transition spd="slow">
        <p:fade/>
      </p:transition>
    </mc:Fallback>
  </mc:AlternateContent>
  <p:timing/>
</p:sldLayout>
</file>

<file path=ppt/slideLayouts/slideLayout45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5F6148-DC4D-4CC7-A586-454031FC269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F6A75-E51B-4B75-8246-4EA842A6AEE0}" type="slidenum">
              <a:rPr lang="ru-RU" altLang="ru-RU" smtClean="0"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60722995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 p14:dur="1250">
        <p15:prstTrans prst="pageCurlDouble"/>
      </p:transition>
    </mc:Choice>
    <mc:Fallback>
      <p:transition spd="slow">
        <p:fade/>
      </p:transition>
    </mc:Fallback>
  </mc:AlternateContent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3EACD8B-C019-4F22-A20A-1EF2E01E0A2B}" type="datetimeFigureOut">
              <a:rPr lang="ru-RU" smtClean="0"/>
              <a:t>19.11.2019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AA909E-3B3D-4BA2-A19E-1E204C73C5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4938645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 p14:dur="1250">
        <p15:prstTrans prst="pageCurlDouble"/>
      </p:transition>
    </mc:Choice>
    <mc:Fallback>
      <p:transition spd="slow">
        <p:fade/>
      </p:transition>
    </mc:Fallback>
  </mc:AlternateContent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3EACD8B-C019-4F22-A20A-1EF2E01E0A2B}" type="datetimeFigureOut">
              <a:rPr lang="ru-RU" smtClean="0"/>
              <a:t>19.11.2019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AA909E-3B3D-4BA2-A19E-1E204C73C5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095216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 p14:dur="1250">
        <p15:prstTrans prst="pageCurlDouble"/>
      </p:transition>
    </mc:Choice>
    <mc:Fallback>
      <p:transition spd="slow">
        <p:fade/>
      </p:transition>
    </mc:Fallback>
  </mc:AlternateContent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3EACD8B-C019-4F22-A20A-1EF2E01E0A2B}" type="datetimeFigureOut">
              <a:rPr lang="ru-RU" smtClean="0"/>
              <a:t>19.11.2019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AA909E-3B3D-4BA2-A19E-1E204C73C5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624701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 p14:dur="1250">
        <p15:prstTrans prst="pageCurlDouble"/>
      </p:transition>
    </mc:Choice>
    <mc:Fallback>
      <p:transition spd="slow">
        <p:fade/>
      </p:transition>
    </mc:Fallback>
  </mc:AlternateContent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3EACD8B-C019-4F22-A20A-1EF2E01E0A2B}" type="datetimeFigureOut">
              <a:rPr lang="ru-RU" smtClean="0"/>
              <a:t>19.11.2019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AA909E-3B3D-4BA2-A19E-1E204C73C5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0277226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 p14:dur="1250">
        <p15:prstTrans prst="pageCurlDouble"/>
      </p:transition>
    </mc:Choice>
    <mc:Fallback>
      <p:transition spd="slow">
        <p:fade/>
      </p:transition>
    </mc:Fallback>
  </mc:AlternateContent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3EACD8B-C019-4F22-A20A-1EF2E01E0A2B}" type="datetimeFigureOut">
              <a:rPr lang="ru-RU" smtClean="0"/>
              <a:t>19.11.2019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AA909E-3B3D-4BA2-A19E-1E204C73C5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7178335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 p14:dur="1250">
        <p15:prstTrans prst="pageCurlDouble"/>
      </p:transition>
    </mc:Choice>
    <mc:Fallback>
      <p:transition spd="slow">
        <p:fade/>
      </p:transition>
    </mc:Fallback>
  </mc:AlternateContent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slideLayout" Target="../slideLayouts/slideLayout12.xml" /><Relationship Id="rId13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_rels/slideMaster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 /><Relationship Id="rId10" Type="http://schemas.openxmlformats.org/officeDocument/2006/relationships/slideLayout" Target="../slideLayouts/slideLayout22.xml" /><Relationship Id="rId11" Type="http://schemas.openxmlformats.org/officeDocument/2006/relationships/slideLayout" Target="../slideLayouts/slideLayout23.xml" /><Relationship Id="rId12" Type="http://schemas.openxmlformats.org/officeDocument/2006/relationships/image" Target="../media/image1.jpeg" /><Relationship Id="rId13" Type="http://schemas.openxmlformats.org/officeDocument/2006/relationships/theme" Target="../theme/theme2.xml" /><Relationship Id="rId2" Type="http://schemas.openxmlformats.org/officeDocument/2006/relationships/slideLayout" Target="../slideLayouts/slideLayout14.xml" /><Relationship Id="rId3" Type="http://schemas.openxmlformats.org/officeDocument/2006/relationships/slideLayout" Target="../slideLayouts/slideLayout15.xml" /><Relationship Id="rId4" Type="http://schemas.openxmlformats.org/officeDocument/2006/relationships/slideLayout" Target="../slideLayouts/slideLayout16.xml" /><Relationship Id="rId5" Type="http://schemas.openxmlformats.org/officeDocument/2006/relationships/slideLayout" Target="../slideLayouts/slideLayout17.xml" /><Relationship Id="rId6" Type="http://schemas.openxmlformats.org/officeDocument/2006/relationships/slideLayout" Target="../slideLayouts/slideLayout18.xml" /><Relationship Id="rId7" Type="http://schemas.openxmlformats.org/officeDocument/2006/relationships/slideLayout" Target="../slideLayouts/slideLayout19.xml" /><Relationship Id="rId8" Type="http://schemas.openxmlformats.org/officeDocument/2006/relationships/slideLayout" Target="../slideLayouts/slideLayout20.xml" /><Relationship Id="rId9" Type="http://schemas.openxmlformats.org/officeDocument/2006/relationships/slideLayout" Target="../slideLayouts/slideLayout21.xml" /></Relationships>
</file>

<file path=ppt/slideMasters/_rels/slideMaster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4.xml" /><Relationship Id="rId10" Type="http://schemas.openxmlformats.org/officeDocument/2006/relationships/slideLayout" Target="../slideLayouts/slideLayout33.xml" /><Relationship Id="rId11" Type="http://schemas.openxmlformats.org/officeDocument/2006/relationships/slideLayout" Target="../slideLayouts/slideLayout34.xml" /><Relationship Id="rId12" Type="http://schemas.openxmlformats.org/officeDocument/2006/relationships/image" Target="../media/image3.jpeg" /><Relationship Id="rId13" Type="http://schemas.openxmlformats.org/officeDocument/2006/relationships/theme" Target="../theme/theme3.xml" /><Relationship Id="rId2" Type="http://schemas.openxmlformats.org/officeDocument/2006/relationships/slideLayout" Target="../slideLayouts/slideLayout25.xml" /><Relationship Id="rId3" Type="http://schemas.openxmlformats.org/officeDocument/2006/relationships/slideLayout" Target="../slideLayouts/slideLayout26.xml" /><Relationship Id="rId4" Type="http://schemas.openxmlformats.org/officeDocument/2006/relationships/slideLayout" Target="../slideLayouts/slideLayout27.xml" /><Relationship Id="rId5" Type="http://schemas.openxmlformats.org/officeDocument/2006/relationships/slideLayout" Target="../slideLayouts/slideLayout28.xml" /><Relationship Id="rId6" Type="http://schemas.openxmlformats.org/officeDocument/2006/relationships/slideLayout" Target="../slideLayouts/slideLayout29.xml" /><Relationship Id="rId7" Type="http://schemas.openxmlformats.org/officeDocument/2006/relationships/slideLayout" Target="../slideLayouts/slideLayout30.xml" /><Relationship Id="rId8" Type="http://schemas.openxmlformats.org/officeDocument/2006/relationships/slideLayout" Target="../slideLayouts/slideLayout31.xml" /><Relationship Id="rId9" Type="http://schemas.openxmlformats.org/officeDocument/2006/relationships/slideLayout" Target="../slideLayouts/slideLayout32.xml" /></Relationships>
</file>

<file path=ppt/slideMasters/_rels/slideMaster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5.xml" /><Relationship Id="rId10" Type="http://schemas.openxmlformats.org/officeDocument/2006/relationships/slideLayout" Target="../slideLayouts/slideLayout44.xml" /><Relationship Id="rId11" Type="http://schemas.openxmlformats.org/officeDocument/2006/relationships/slideLayout" Target="../slideLayouts/slideLayout45.xml" /><Relationship Id="rId12" Type="http://schemas.openxmlformats.org/officeDocument/2006/relationships/image" Target="../media/image3.jpeg" /><Relationship Id="rId13" Type="http://schemas.openxmlformats.org/officeDocument/2006/relationships/theme" Target="../theme/theme4.xml" /><Relationship Id="rId2" Type="http://schemas.openxmlformats.org/officeDocument/2006/relationships/slideLayout" Target="../slideLayouts/slideLayout36.xml" /><Relationship Id="rId3" Type="http://schemas.openxmlformats.org/officeDocument/2006/relationships/slideLayout" Target="../slideLayouts/slideLayout37.xml" /><Relationship Id="rId4" Type="http://schemas.openxmlformats.org/officeDocument/2006/relationships/slideLayout" Target="../slideLayouts/slideLayout38.xml" /><Relationship Id="rId5" Type="http://schemas.openxmlformats.org/officeDocument/2006/relationships/slideLayout" Target="../slideLayouts/slideLayout39.xml" /><Relationship Id="rId6" Type="http://schemas.openxmlformats.org/officeDocument/2006/relationships/slideLayout" Target="../slideLayouts/slideLayout40.xml" /><Relationship Id="rId7" Type="http://schemas.openxmlformats.org/officeDocument/2006/relationships/slideLayout" Target="../slideLayouts/slideLayout41.xml" /><Relationship Id="rId8" Type="http://schemas.openxmlformats.org/officeDocument/2006/relationships/slideLayout" Target="../slideLayouts/slideLayout42.xml" /><Relationship Id="rId9" Type="http://schemas.openxmlformats.org/officeDocument/2006/relationships/slideLayout" Target="../slideLayouts/slideLayout43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ct val="0"/>
              </a:spcBef>
              <a:spcAft>
                <a:spcPct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03EACD8B-C019-4F22-A20A-1EF2E01E0A2B}" type="datetimeFigureOut">
              <a:rPr lang="ru-RU" smtClean="0"/>
              <a:t>19.11.2019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ct val="0"/>
              </a:spcBef>
              <a:spcAft>
                <a:spcPct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C3AA909E-3B3D-4BA2-A19E-1E204C73C5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49476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  <p:sldLayoutId id="2147483753" r:id="rId12"/>
  </p:sldLayoutIdLst>
  <mc:AlternateContent xmlns:mc="http://schemas.openxmlformats.org/markup-compatibility/2006">
    <mc:Choice xmlns:p15="http://schemas.microsoft.com/office/powerpoint/2012/main" Requires="p15">
      <p:transition spd="slow" p14:dur="1250">
        <p15:prstTrans prst="pageCurlDouble"/>
      </p:transition>
    </mc:Choice>
    <mc:Fallback>
      <p:transition spd="slow">
        <p:fade/>
      </p:transition>
    </mc:Fallback>
  </mc:AlternateContent>
  <p:timing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ct val="0"/>
              </a:spcBef>
              <a:spcAft>
                <a:spcPct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F402516-BF28-4CDC-87C2-ED2FC668DBBE}" type="datetimeFigureOut">
              <a:rPr lang="ru-RU"/>
              <a:pPr>
                <a:defRPr/>
              </a:pPr>
              <a:t>19.11.2019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ct val="0"/>
              </a:spcBef>
              <a:spcAft>
                <a:spcPct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B7FF6D7-4BC6-4139-A9A6-82611ABABA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31490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</p:sldLayoutIdLst>
  <mc:AlternateContent xmlns:mc="http://schemas.openxmlformats.org/markup-compatibility/2006">
    <mc:Choice xmlns:p15="http://schemas.microsoft.com/office/powerpoint/2012/main" Requires="p15">
      <p:transition spd="slow" p14:dur="1250">
        <p15:prstTrans prst="pageCurlDouble"/>
      </p:transition>
    </mc:Choice>
    <mc:Fallback>
      <p:transition spd="slow">
        <p:fade/>
      </p:transition>
    </mc:Fallback>
  </mc:AlternateContent>
  <p:timing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1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EACD8B-C019-4F22-A20A-1EF2E01E0A2B}" type="datetimeFigureOut">
              <a:rPr lang="ru-RU" smtClean="0"/>
              <a:t>19.11.2019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AA909E-3B3D-4BA2-A19E-1E204C73C5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4792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</p:sldLayoutIdLst>
  <mc:AlternateContent xmlns:mc="http://schemas.openxmlformats.org/markup-compatibility/2006">
    <mc:Choice xmlns:p15="http://schemas.microsoft.com/office/powerpoint/2012/main" Requires="p15">
      <p:transition spd="slow" p14:dur="1250">
        <p15:prstTrans prst="pageCurlDouble"/>
      </p:transition>
    </mc:Choice>
    <mc:Fallback>
      <p:transition spd="slow">
        <p:fade/>
      </p:transition>
    </mc:Fallback>
  </mc:AlternateContent>
  <p:timing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1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EACD8B-C019-4F22-A20A-1EF2E01E0A2B}" type="datetimeFigureOut">
              <a:rPr lang="ru-RU" smtClean="0"/>
              <a:t>19.11.2019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AA909E-3B3D-4BA2-A19E-1E204C73C5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30829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</p:sldLayoutIdLst>
  <mc:AlternateContent xmlns:mc="http://schemas.openxmlformats.org/markup-compatibility/2006">
    <mc:Choice xmlns:p15="http://schemas.microsoft.com/office/powerpoint/2012/main" Requires="p15">
      <p:transition spd="slow" p14:dur="1250">
        <p15:prstTrans prst="pageCurlDouble"/>
      </p:transition>
    </mc:Choice>
    <mc:Fallback>
      <p:transition spd="slow">
        <p:fade/>
      </p:transition>
    </mc:Fallback>
  </mc:AlternateContent>
  <p:timing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6.xml" /><Relationship Id="rId2" Type="http://schemas.openxmlformats.org/officeDocument/2006/relationships/image" Target="../media/image7.jpeg" /><Relationship Id="rId3" Type="http://schemas.openxmlformats.org/officeDocument/2006/relationships/image" Target="../media/image8.jpeg" /><Relationship Id="rId4" Type="http://schemas.openxmlformats.org/officeDocument/2006/relationships/image" Target="../media/image9.jpeg" /><Relationship Id="rId5" Type="http://schemas.openxmlformats.org/officeDocument/2006/relationships/image" Target="../media/image10.jpeg" /><Relationship Id="rId6" Type="http://schemas.openxmlformats.org/officeDocument/2006/relationships/image" Target="../media/image11.jpeg" /><Relationship Id="rId7" Type="http://schemas.openxmlformats.org/officeDocument/2006/relationships/image" Target="../media/image12.jpe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5.xml" /><Relationship Id="rId10" Type="http://schemas.openxmlformats.org/officeDocument/2006/relationships/image" Target="../media/image50.jpeg" /><Relationship Id="rId11" Type="http://schemas.openxmlformats.org/officeDocument/2006/relationships/image" Target="../media/image51.jpeg" /><Relationship Id="rId12" Type="http://schemas.openxmlformats.org/officeDocument/2006/relationships/image" Target="../media/image52.png" /><Relationship Id="rId2" Type="http://schemas.openxmlformats.org/officeDocument/2006/relationships/image" Target="../media/image42.png" /><Relationship Id="rId3" Type="http://schemas.openxmlformats.org/officeDocument/2006/relationships/image" Target="../media/image43.png" /><Relationship Id="rId4" Type="http://schemas.openxmlformats.org/officeDocument/2006/relationships/image" Target="../media/image44.jpeg" /><Relationship Id="rId5" Type="http://schemas.openxmlformats.org/officeDocument/2006/relationships/image" Target="../media/image45.png" /><Relationship Id="rId6" Type="http://schemas.openxmlformats.org/officeDocument/2006/relationships/image" Target="../media/image46.jpeg" /><Relationship Id="rId7" Type="http://schemas.openxmlformats.org/officeDocument/2006/relationships/image" Target="../media/image47.png" /><Relationship Id="rId8" Type="http://schemas.openxmlformats.org/officeDocument/2006/relationships/image" Target="../media/image48.jpeg" /><Relationship Id="rId9" Type="http://schemas.openxmlformats.org/officeDocument/2006/relationships/image" Target="../media/image49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5.xml" /><Relationship Id="rId2" Type="http://schemas.openxmlformats.org/officeDocument/2006/relationships/image" Target="../media/image53.jpeg" /><Relationship Id="rId3" Type="http://schemas.openxmlformats.org/officeDocument/2006/relationships/image" Target="../media/image54.jpeg" /><Relationship Id="rId4" Type="http://schemas.openxmlformats.org/officeDocument/2006/relationships/image" Target="../media/image55.jpeg" /><Relationship Id="rId5" Type="http://schemas.openxmlformats.org/officeDocument/2006/relationships/image" Target="../media/image56.jpeg" /><Relationship Id="rId6" Type="http://schemas.openxmlformats.org/officeDocument/2006/relationships/image" Target="../media/image57.png" /><Relationship Id="rId7" Type="http://schemas.openxmlformats.org/officeDocument/2006/relationships/image" Target="../media/image58.pn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5.xml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5.xml" /><Relationship Id="rId2" Type="http://schemas.openxmlformats.org/officeDocument/2006/relationships/image" Target="../media/image59.png" /><Relationship Id="rId3" Type="http://schemas.openxmlformats.org/officeDocument/2006/relationships/image" Target="../media/image60.png" /><Relationship Id="rId4" Type="http://schemas.openxmlformats.org/officeDocument/2006/relationships/image" Target="../media/image61.jpeg" /><Relationship Id="rId5" Type="http://schemas.openxmlformats.org/officeDocument/2006/relationships/image" Target="../media/image62.jpeg" /><Relationship Id="rId6" Type="http://schemas.openxmlformats.org/officeDocument/2006/relationships/image" Target="../media/image63.jpeg" /><Relationship Id="rId7" Type="http://schemas.openxmlformats.org/officeDocument/2006/relationships/image" Target="../media/image64.jpeg" /><Relationship Id="rId8" Type="http://schemas.openxmlformats.org/officeDocument/2006/relationships/image" Target="../media/image65.png" /><Relationship Id="rId9" Type="http://schemas.openxmlformats.org/officeDocument/2006/relationships/image" Target="../media/image66.jpe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5.xml" /><Relationship Id="rId2" Type="http://schemas.openxmlformats.org/officeDocument/2006/relationships/image" Target="../media/image67.png" /><Relationship Id="rId3" Type="http://schemas.openxmlformats.org/officeDocument/2006/relationships/image" Target="../media/image68.gif" /><Relationship Id="rId4" Type="http://schemas.openxmlformats.org/officeDocument/2006/relationships/image" Target="../media/image69.jpeg" /><Relationship Id="rId5" Type="http://schemas.openxmlformats.org/officeDocument/2006/relationships/image" Target="../media/image70.jpeg" /><Relationship Id="rId6" Type="http://schemas.openxmlformats.org/officeDocument/2006/relationships/image" Target="../media/image71.jpeg" /><Relationship Id="rId7" Type="http://schemas.openxmlformats.org/officeDocument/2006/relationships/image" Target="../media/image72.jpeg" /><Relationship Id="rId8" Type="http://schemas.openxmlformats.org/officeDocument/2006/relationships/image" Target="../media/image73.jpe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5.xml" /><Relationship Id="rId2" Type="http://schemas.openxmlformats.org/officeDocument/2006/relationships/image" Target="../media/image74.jpeg" /><Relationship Id="rId3" Type="http://schemas.openxmlformats.org/officeDocument/2006/relationships/image" Target="../media/image75.jpeg" /><Relationship Id="rId4" Type="http://schemas.openxmlformats.org/officeDocument/2006/relationships/image" Target="../media/image76.jpe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5.xml" /><Relationship Id="rId2" Type="http://schemas.openxmlformats.org/officeDocument/2006/relationships/image" Target="../media/image77.jpeg" /><Relationship Id="rId3" Type="http://schemas.openxmlformats.org/officeDocument/2006/relationships/image" Target="../media/image78.jpeg" /><Relationship Id="rId4" Type="http://schemas.openxmlformats.org/officeDocument/2006/relationships/image" Target="../media/image79.jpeg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5.xml" /><Relationship Id="rId2" Type="http://schemas.openxmlformats.org/officeDocument/2006/relationships/image" Target="../media/image80.jpeg" /><Relationship Id="rId3" Type="http://schemas.openxmlformats.org/officeDocument/2006/relationships/image" Target="../media/image81.jpeg" /><Relationship Id="rId4" Type="http://schemas.openxmlformats.org/officeDocument/2006/relationships/image" Target="../media/image82.jpeg" /><Relationship Id="rId5" Type="http://schemas.openxmlformats.org/officeDocument/2006/relationships/image" Target="../media/image83.png" /><Relationship Id="rId6" Type="http://schemas.openxmlformats.org/officeDocument/2006/relationships/image" Target="../media/image84.png" /><Relationship Id="rId7" Type="http://schemas.openxmlformats.org/officeDocument/2006/relationships/image" Target="../media/image85.png" /><Relationship Id="rId8" Type="http://schemas.openxmlformats.org/officeDocument/2006/relationships/image" Target="../media/image86.png" /><Relationship Id="rId9" Type="http://schemas.openxmlformats.org/officeDocument/2006/relationships/image" Target="../media/image87.png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5.xml" /><Relationship Id="rId2" Type="http://schemas.openxmlformats.org/officeDocument/2006/relationships/image" Target="../media/image88.jpeg" /><Relationship Id="rId3" Type="http://schemas.openxmlformats.org/officeDocument/2006/relationships/image" Target="../media/image89.jpeg" /><Relationship Id="rId4" Type="http://schemas.openxmlformats.org/officeDocument/2006/relationships/image" Target="../media/image90.png" /><Relationship Id="rId5" Type="http://schemas.openxmlformats.org/officeDocument/2006/relationships/image" Target="../media/image91.jpeg" /><Relationship Id="rId6" Type="http://schemas.openxmlformats.org/officeDocument/2006/relationships/image" Target="../media/image92.jpeg" /><Relationship Id="rId7" Type="http://schemas.openxmlformats.org/officeDocument/2006/relationships/image" Target="../media/image93.jpeg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5.xml" /><Relationship Id="rId10" Type="http://schemas.openxmlformats.org/officeDocument/2006/relationships/image" Target="../media/image102.jpeg" /><Relationship Id="rId2" Type="http://schemas.openxmlformats.org/officeDocument/2006/relationships/image" Target="../media/image94.jpeg" /><Relationship Id="rId3" Type="http://schemas.openxmlformats.org/officeDocument/2006/relationships/image" Target="../media/image95.jpeg" /><Relationship Id="rId4" Type="http://schemas.openxmlformats.org/officeDocument/2006/relationships/image" Target="../media/image96.jpeg" /><Relationship Id="rId5" Type="http://schemas.openxmlformats.org/officeDocument/2006/relationships/image" Target="../media/image97.jpeg" /><Relationship Id="rId6" Type="http://schemas.openxmlformats.org/officeDocument/2006/relationships/image" Target="../media/image98.jpeg" /><Relationship Id="rId7" Type="http://schemas.openxmlformats.org/officeDocument/2006/relationships/image" Target="../media/image99.jpeg" /><Relationship Id="rId8" Type="http://schemas.openxmlformats.org/officeDocument/2006/relationships/image" Target="../media/image100.jpeg" /><Relationship Id="rId9" Type="http://schemas.openxmlformats.org/officeDocument/2006/relationships/image" Target="../media/image101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6.xml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5.xml" /><Relationship Id="rId2" Type="http://schemas.openxmlformats.org/officeDocument/2006/relationships/image" Target="../media/image103.jpeg" /><Relationship Id="rId3" Type="http://schemas.openxmlformats.org/officeDocument/2006/relationships/image" Target="../media/image104.jpeg" /><Relationship Id="rId4" Type="http://schemas.openxmlformats.org/officeDocument/2006/relationships/image" Target="../media/image105.png" /><Relationship Id="rId5" Type="http://schemas.openxmlformats.org/officeDocument/2006/relationships/image" Target="../media/image106.png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5.xml" /><Relationship Id="rId2" Type="http://schemas.openxmlformats.org/officeDocument/2006/relationships/image" Target="../media/image107.png" /><Relationship Id="rId3" Type="http://schemas.openxmlformats.org/officeDocument/2006/relationships/image" Target="../media/image108.gif" /><Relationship Id="rId4" Type="http://schemas.openxmlformats.org/officeDocument/2006/relationships/image" Target="../media/image109.jpeg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5.xml" /><Relationship Id="rId2" Type="http://schemas.openxmlformats.org/officeDocument/2006/relationships/image" Target="../media/image110.gif" /><Relationship Id="rId3" Type="http://schemas.openxmlformats.org/officeDocument/2006/relationships/image" Target="../media/image111.png" /><Relationship Id="rId4" Type="http://schemas.openxmlformats.org/officeDocument/2006/relationships/image" Target="../media/image84.png" /><Relationship Id="rId5" Type="http://schemas.openxmlformats.org/officeDocument/2006/relationships/image" Target="../media/image112.jpeg" /><Relationship Id="rId6" Type="http://schemas.openxmlformats.org/officeDocument/2006/relationships/image" Target="../media/image113.jpeg" /><Relationship Id="rId7" Type="http://schemas.openxmlformats.org/officeDocument/2006/relationships/image" Target="../media/image114.png" /><Relationship Id="rId8" Type="http://schemas.openxmlformats.org/officeDocument/2006/relationships/image" Target="../media/image115.jpeg" /><Relationship Id="rId9" Type="http://schemas.openxmlformats.org/officeDocument/2006/relationships/image" Target="../media/image116.png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5.xml" /><Relationship Id="rId2" Type="http://schemas.openxmlformats.org/officeDocument/2006/relationships/image" Target="../media/image117.jpe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6.xml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8.xml" /><Relationship Id="rId2" Type="http://schemas.openxmlformats.org/officeDocument/2006/relationships/image" Target="../media/image13.png" /><Relationship Id="rId3" Type="http://schemas.openxmlformats.org/officeDocument/2006/relationships/image" Target="../media/image14.jpeg" /><Relationship Id="rId4" Type="http://schemas.openxmlformats.org/officeDocument/2006/relationships/image" Target="../media/image15.pn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5.xml" /><Relationship Id="rId2" Type="http://schemas.openxmlformats.org/officeDocument/2006/relationships/image" Target="../media/image16.jpeg" /><Relationship Id="rId3" Type="http://schemas.openxmlformats.org/officeDocument/2006/relationships/image" Target="../media/image17.jpeg" /><Relationship Id="rId4" Type="http://schemas.openxmlformats.org/officeDocument/2006/relationships/image" Target="../media/image18.jpeg" /><Relationship Id="rId5" Type="http://schemas.openxmlformats.org/officeDocument/2006/relationships/image" Target="../media/image19.jpeg" /><Relationship Id="rId6" Type="http://schemas.openxmlformats.org/officeDocument/2006/relationships/image" Target="../media/image20.jpeg" /><Relationship Id="rId7" Type="http://schemas.openxmlformats.org/officeDocument/2006/relationships/image" Target="../media/image21.png" /><Relationship Id="rId8" Type="http://schemas.openxmlformats.org/officeDocument/2006/relationships/image" Target="../media/image22.jpeg" /><Relationship Id="rId9" Type="http://schemas.openxmlformats.org/officeDocument/2006/relationships/image" Target="../media/image23.pn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6.xml" /><Relationship Id="rId2" Type="http://schemas.openxmlformats.org/officeDocument/2006/relationships/image" Target="../media/image24.png" /><Relationship Id="rId3" Type="http://schemas.openxmlformats.org/officeDocument/2006/relationships/image" Target="../media/image25.png" /><Relationship Id="rId4" Type="http://schemas.openxmlformats.org/officeDocument/2006/relationships/image" Target="../media/image26.png" /><Relationship Id="rId5" Type="http://schemas.openxmlformats.org/officeDocument/2006/relationships/image" Target="../media/image27.jpeg" /><Relationship Id="rId6" Type="http://schemas.openxmlformats.org/officeDocument/2006/relationships/image" Target="../media/image28.jpeg" /><Relationship Id="rId7" Type="http://schemas.openxmlformats.org/officeDocument/2006/relationships/image" Target="../media/image29.png" /><Relationship Id="rId8" Type="http://schemas.openxmlformats.org/officeDocument/2006/relationships/image" Target="../media/image30.png" /><Relationship Id="rId9" Type="http://schemas.openxmlformats.org/officeDocument/2006/relationships/image" Target="../media/image31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5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5.xml" /><Relationship Id="rId2" Type="http://schemas.openxmlformats.org/officeDocument/2006/relationships/image" Target="../media/image32.jpeg" /><Relationship Id="rId3" Type="http://schemas.openxmlformats.org/officeDocument/2006/relationships/image" Target="../media/image33.jpeg" /><Relationship Id="rId4" Type="http://schemas.openxmlformats.org/officeDocument/2006/relationships/image" Target="../media/image34.jpeg" /><Relationship Id="rId5" Type="http://schemas.openxmlformats.org/officeDocument/2006/relationships/image" Target="../media/image35.jpeg" /><Relationship Id="rId6" Type="http://schemas.openxmlformats.org/officeDocument/2006/relationships/image" Target="../media/image36.jpeg" /><Relationship Id="rId7" Type="http://schemas.openxmlformats.org/officeDocument/2006/relationships/image" Target="../media/image37.jpe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5.xml" /><Relationship Id="rId2" Type="http://schemas.openxmlformats.org/officeDocument/2006/relationships/image" Target="../media/image38.jpeg" /><Relationship Id="rId3" Type="http://schemas.openxmlformats.org/officeDocument/2006/relationships/image" Target="../media/image39.jpeg" /><Relationship Id="rId4" Type="http://schemas.openxmlformats.org/officeDocument/2006/relationships/image" Target="../media/image40.jpeg" /><Relationship Id="rId5" Type="http://schemas.openxmlformats.org/officeDocument/2006/relationships/image" Target="../media/image41.jpe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026" name="Picture 2" descr="Картинки по запросу картинка фонематический слух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>
            <a:off x="8298919" y="942857"/>
            <a:ext cx="3067579" cy="3114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2872" y="669147"/>
            <a:ext cx="9951378" cy="1143000"/>
          </a:xfrm>
        </p:spPr>
        <p:txBody>
          <a:bodyPr>
            <a:normAutofit fontScale="90000"/>
          </a:bodyPr>
          <a:lstStyle/>
          <a:p>
            <a:r>
              <a:rPr lang="ru-RU" b="1" i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Фонематический слух – </a:t>
            </a:r>
            <a:br>
              <a:rPr lang="ru-RU" b="1" i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</a:br>
            <a:r>
              <a:rPr lang="ru-RU" b="1" i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основа </a:t>
            </a:r>
            <a:r>
              <a:rPr lang="ru-RU" b="1" i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правильной </a:t>
            </a:r>
            <a:br>
              <a:rPr lang="ru-RU" b="1" i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</a:br>
            <a:r>
              <a:rPr lang="ru-RU" b="1" i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речи</a:t>
            </a:r>
            <a:endParaRPr lang="ru-RU"/>
          </a:p>
        </p:txBody>
      </p:sp>
      <p:pic>
        <p:nvPicPr>
          <p:cNvPr id="1030" name="Picture 6" descr="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>
            <a:off x="9545661" y="4817992"/>
            <a:ext cx="2114550" cy="165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 descr="C:\Users\User\Downloads\003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>
            <a:off x="5058700" y="2205661"/>
            <a:ext cx="3012544" cy="18518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>
            <a:off x="4011522" y="4092790"/>
            <a:ext cx="2668339" cy="2241798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>
            <a:lum bright="10000" contrast="20000"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>
            <a:off x="984832" y="1815893"/>
            <a:ext cx="3026690" cy="2034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>
            <a:off x="6862604" y="4471917"/>
            <a:ext cx="2500313" cy="1585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2357833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 p14:dur="1250">
        <p15:prstTrans prst="pageCurlDouble"/>
      </p:transition>
    </mc:Choice>
    <mc:Fallback>
      <p:transition spd="slow">
        <p:fade/>
      </p:transition>
    </mc:Fallback>
  </mc:AlternateContent>
  <p:timing/>
</p:sld>
</file>

<file path=ppt/slides/slide1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617433"/>
          </a:xfrm>
        </p:spPr>
        <p:txBody>
          <a:bodyPr>
            <a:noAutofit/>
          </a:bodyPr>
          <a:lstStyle/>
          <a:p>
            <a:r>
              <a:rPr lang="ru-RU" sz="3600" b="1" smtClean="0">
                <a:solidFill>
                  <a:srgbClr val="0000FF"/>
                </a:solidFill>
              </a:rPr>
              <a:t>Помоги Незнайке собрать портфель</a:t>
            </a:r>
            <a:endParaRPr lang="ru-RU" sz="3600" b="1">
              <a:solidFill>
                <a:srgbClr val="0000FF"/>
              </a:solidFill>
            </a:endParaRPr>
          </a:p>
        </p:txBody>
      </p:sp>
      <p:pic>
        <p:nvPicPr>
          <p:cNvPr id="1026" name="Picture 2" descr="Похожее изображение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000500" y="3711503"/>
            <a:ext cx="3841852" cy="2689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Картинки по запросу картинка незнайк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386377" y="1435588"/>
            <a:ext cx="3108222" cy="4965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501278" y="3970056"/>
            <a:ext cx="84029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cap="none" spc="0" smtClean="0">
                <a:ln w="22225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/>
              </a:rPr>
              <a:t>Р</a:t>
            </a:r>
            <a:endParaRPr lang="ru-RU" sz="9600" b="1" cap="none" spc="0">
              <a:ln w="22225">
                <a:solidFill>
                  <a:srgbClr val="002060"/>
                </a:solidFill>
                <a:prstDash val="solid"/>
              </a:ln>
              <a:solidFill>
                <a:srgbClr val="0070C0"/>
              </a:solidFill>
              <a:effectLst/>
            </a:endParaRPr>
          </a:p>
        </p:txBody>
      </p:sp>
      <p:pic>
        <p:nvPicPr>
          <p:cNvPr id="7" name="Picture 2" descr="Похожее изображени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056"/>
          <a:stretch>
            <a:fillRect/>
          </a:stretch>
        </p:blipFill>
        <p:spPr bwMode="auto">
          <a:xfrm>
            <a:off x="3159277" y="1791220"/>
            <a:ext cx="1970602" cy="1432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Похожее изображение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3769" b="14118"/>
          <a:stretch>
            <a:fillRect/>
          </a:stretch>
        </p:blipFill>
        <p:spPr bwMode="auto">
          <a:xfrm>
            <a:off x="7204333" y="1302562"/>
            <a:ext cx="2227519" cy="1606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Похожее изображение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7941926" y="2908881"/>
            <a:ext cx="1861209" cy="1861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Картинки по запросу картинка глобус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5233307" y="1546513"/>
            <a:ext cx="1921239" cy="1921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Картинки по запросу картинка клей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917" r="25708"/>
          <a:stretch>
            <a:fillRect/>
          </a:stretch>
        </p:blipFill>
        <p:spPr bwMode="auto">
          <a:xfrm>
            <a:off x="10761633" y="3711503"/>
            <a:ext cx="867187" cy="1687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Картинки по запросу картинка карандаш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8997678" y="4410425"/>
            <a:ext cx="154305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Картинки по запросу картинка пенал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9803135" y="1343721"/>
            <a:ext cx="1714500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Похожее изображение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139" t="7841" r="3740" b="7991"/>
          <a:stretch>
            <a:fillRect/>
          </a:stretch>
        </p:blipFill>
        <p:spPr bwMode="auto">
          <a:xfrm>
            <a:off x="9754858" y="1374944"/>
            <a:ext cx="1731971" cy="158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28662" y="933230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mtClean="0"/>
              <a:t> </a:t>
            </a:r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86377" y="742960"/>
            <a:ext cx="8577815" cy="74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6536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06 7.40741E-07 L 0.14805 0.36991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96" y="184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06 -4.44444E-06 L -0.19427 0.43056" pathEditMode="relative" rAng="0" ptsTypes="AA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14" y="21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06 -2.22222E-06 L -0.23906 0.17361" pathEditMode="relative" rAng="0" ptsTypes="AA">
                                      <p:cBhvr>
                                        <p:cTn id="2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53" y="8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0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06 -4.44444E-06 L -0.31862 -0.01527" pathEditMode="relative" rAng="0" ptsTypes="AA">
                                      <p:cBhvr>
                                        <p:cTn id="33" dur="10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937" y="-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0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Куб 3"/>
          <p:cNvSpPr/>
          <p:nvPr/>
        </p:nvSpPr>
        <p:spPr>
          <a:xfrm>
            <a:off x="609600" y="3824288"/>
            <a:ext cx="3214687" cy="2454276"/>
          </a:xfrm>
          <a:prstGeom prst="cube">
            <a:avLst/>
          </a:prstGeom>
          <a:solidFill>
            <a:srgbClr val="00B0F0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Куб 4"/>
          <p:cNvSpPr/>
          <p:nvPr/>
        </p:nvSpPr>
        <p:spPr>
          <a:xfrm>
            <a:off x="4488656" y="3824288"/>
            <a:ext cx="3214687" cy="2454276"/>
          </a:xfrm>
          <a:prstGeom prst="cube">
            <a:avLst/>
          </a:prstGeom>
          <a:solidFill>
            <a:srgbClr val="00B0F0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Куб 5"/>
          <p:cNvSpPr/>
          <p:nvPr/>
        </p:nvSpPr>
        <p:spPr>
          <a:xfrm>
            <a:off x="8367713" y="3824288"/>
            <a:ext cx="3214687" cy="2454276"/>
          </a:xfrm>
          <a:prstGeom prst="cube">
            <a:avLst/>
          </a:prstGeom>
          <a:solidFill>
            <a:srgbClr val="00B0F0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013639" y="4668839"/>
            <a:ext cx="1800225" cy="1428750"/>
          </a:xfrm>
          <a:prstGeom prst="roundRect">
            <a:avLst/>
          </a:prstGeom>
          <a:ln>
            <a:solidFill>
              <a:srgbClr val="0000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753473" y="4668839"/>
            <a:ext cx="1800225" cy="1428750"/>
          </a:xfrm>
          <a:prstGeom prst="roundRect">
            <a:avLst/>
          </a:prstGeom>
          <a:ln>
            <a:solidFill>
              <a:srgbClr val="0000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903944" y="4668839"/>
            <a:ext cx="1800225" cy="1428750"/>
          </a:xfrm>
          <a:prstGeom prst="roundRect">
            <a:avLst/>
          </a:prstGeom>
          <a:ln>
            <a:solidFill>
              <a:srgbClr val="0000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315672" y="4339572"/>
            <a:ext cx="1196161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2000" b="1" cap="none" spc="0" smtClean="0">
                <a:ln w="22225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/>
              </a:rPr>
              <a:t>Ц</a:t>
            </a:r>
            <a:endParaRPr lang="ru-RU" sz="12000" b="1" cap="none" spc="0">
              <a:ln w="22225">
                <a:solidFill>
                  <a:srgbClr val="0000FF"/>
                </a:solidFill>
                <a:prstDash val="solid"/>
              </a:ln>
              <a:solidFill>
                <a:srgbClr val="0000FF"/>
              </a:solidFill>
              <a:effectLst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304560" y="4413718"/>
            <a:ext cx="998992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2000" b="1">
                <a:ln w="22225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</a:rPr>
              <a:t>С</a:t>
            </a:r>
            <a:endParaRPr lang="ru-RU" sz="12000" b="1" cap="none" spc="0">
              <a:ln w="22225">
                <a:solidFill>
                  <a:srgbClr val="0000FF"/>
                </a:solidFill>
                <a:prstDash val="solid"/>
              </a:ln>
              <a:solidFill>
                <a:srgbClr val="0000FF"/>
              </a:solidFill>
              <a:effectLst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9194485" y="4413718"/>
            <a:ext cx="926857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2000" b="1">
                <a:ln w="22225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</a:rPr>
              <a:t>З</a:t>
            </a:r>
            <a:endParaRPr lang="ru-RU" sz="12000" b="1" cap="none" spc="0">
              <a:ln w="22225">
                <a:solidFill>
                  <a:srgbClr val="0000FF"/>
                </a:solidFill>
                <a:prstDash val="solid"/>
              </a:ln>
              <a:solidFill>
                <a:srgbClr val="0000FF"/>
              </a:solidFill>
              <a:effectLst/>
            </a:endParaRPr>
          </a:p>
        </p:txBody>
      </p:sp>
      <p:pic>
        <p:nvPicPr>
          <p:cNvPr id="13" name="Picture 4" descr="https://img2.wbstatic.net/big/new/1040000/1048548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>
            <a:off x="471856" y="545264"/>
            <a:ext cx="1572354" cy="1986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Картинки по запросу картинка слон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>
            <a:off x="3966447" y="786282"/>
            <a:ext cx="1874994" cy="1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Картинки по запросу картинка цыплёнок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>
            <a:off x="6105658" y="630938"/>
            <a:ext cx="1773148" cy="184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Картинки по запросу картинка цапля для детей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>
            <a:off x="10056016" y="659454"/>
            <a:ext cx="1458869" cy="1799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Картинки по запросу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>
            <a:off x="8143023" y="747672"/>
            <a:ext cx="2015290" cy="1734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Картинки по запросу картинка коза"/>
          <p:cNvPicPr>
            <a:picLocks noGrp="1" noChangeAspect="1" noChangeArrowheads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>
            <a:off x="1923660" y="757238"/>
            <a:ext cx="2145857" cy="156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7557343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06 4.44444E-06 L 0.31876 0.29027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37" y="14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0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06 -4.44444E-06 L 0.16381 0.29723" pathEditMode="relative" rAng="0" ptsTypes="AA">
                                      <p:cBhvr>
                                        <p:cTn id="1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90" y="148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0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06 1.11111E-06 L -0.46328 0.30903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164" y="15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0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54 -4.81481E-06 L -0.6267 0.31158" pathEditMode="relative" rAng="0" ptsTypes="AA">
                                      <p:cBhvr>
                                        <p:cTn id="21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862" y="15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07 3.33333E-06 L -0.01927 0.24977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4" y="124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06 -4.07407E-06 L 0.63203 0.30093" pathEditMode="relative" rAng="0" ptsTypes="AA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602" y="15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1814513"/>
            <a:ext cx="10972800" cy="4525963"/>
          </a:xfrm>
        </p:spPr>
        <p:txBody>
          <a:bodyPr>
            <a:normAutofit lnSpcReduction="10000"/>
          </a:bodyPr>
          <a:lstStyle/>
          <a:p>
            <a:r>
              <a:rPr lang="ru-RU" smtClean="0">
                <a:solidFill>
                  <a:srgbClr val="0000FF"/>
                </a:solidFill>
              </a:rPr>
              <a:t>Выделение </a:t>
            </a:r>
            <a:r>
              <a:rPr lang="ru-RU">
                <a:solidFill>
                  <a:srgbClr val="0000FF"/>
                </a:solidFill>
              </a:rPr>
              <a:t>гласного звука из начала слова</a:t>
            </a:r>
            <a:r>
              <a:rPr lang="ru-RU" b="1">
                <a:solidFill>
                  <a:srgbClr val="0000FF"/>
                </a:solidFill>
              </a:rPr>
              <a:t> </a:t>
            </a:r>
            <a:r>
              <a:rPr lang="ru-RU" i="1">
                <a:solidFill>
                  <a:srgbClr val="0000FF"/>
                </a:solidFill>
              </a:rPr>
              <a:t>(Аня, утка</a:t>
            </a:r>
            <a:r>
              <a:rPr lang="ru-RU" i="1" smtClean="0">
                <a:solidFill>
                  <a:srgbClr val="0000FF"/>
                </a:solidFill>
              </a:rPr>
              <a:t>).</a:t>
            </a:r>
          </a:p>
          <a:p>
            <a:r>
              <a:rPr lang="ru-RU" smtClean="0">
                <a:solidFill>
                  <a:srgbClr val="0000FF"/>
                </a:solidFill>
              </a:rPr>
              <a:t>Анализ </a:t>
            </a:r>
            <a:r>
              <a:rPr lang="ru-RU">
                <a:solidFill>
                  <a:srgbClr val="0000FF"/>
                </a:solidFill>
              </a:rPr>
              <a:t>и синтез сочетаний из двух гласных звуков</a:t>
            </a:r>
            <a:r>
              <a:rPr lang="ru-RU" smtClean="0">
                <a:solidFill>
                  <a:srgbClr val="0000FF"/>
                </a:solidFill>
              </a:rPr>
              <a:t>;</a:t>
            </a:r>
            <a:endParaRPr lang="ru-RU">
              <a:solidFill>
                <a:srgbClr val="0000FF"/>
              </a:solidFill>
            </a:endParaRPr>
          </a:p>
          <a:p>
            <a:r>
              <a:rPr lang="ru-RU">
                <a:solidFill>
                  <a:srgbClr val="0000FF"/>
                </a:solidFill>
              </a:rPr>
              <a:t>Определение гласного звука в середине </a:t>
            </a:r>
            <a:r>
              <a:rPr lang="ru-RU" b="1">
                <a:solidFill>
                  <a:srgbClr val="0000FF"/>
                </a:solidFill>
              </a:rPr>
              <a:t> </a:t>
            </a:r>
            <a:r>
              <a:rPr lang="ru-RU" i="1">
                <a:solidFill>
                  <a:srgbClr val="0000FF"/>
                </a:solidFill>
              </a:rPr>
              <a:t>(дом, мак, танк).</a:t>
            </a:r>
            <a:endParaRPr lang="ru-RU">
              <a:solidFill>
                <a:srgbClr val="0000FF"/>
              </a:solidFill>
            </a:endParaRPr>
          </a:p>
          <a:p>
            <a:r>
              <a:rPr lang="ru-RU" smtClean="0">
                <a:solidFill>
                  <a:srgbClr val="0000FF"/>
                </a:solidFill>
              </a:rPr>
              <a:t>Выделение </a:t>
            </a:r>
            <a:r>
              <a:rPr lang="ru-RU">
                <a:solidFill>
                  <a:srgbClr val="0000FF"/>
                </a:solidFill>
              </a:rPr>
              <a:t>гласного звука из конца слова</a:t>
            </a:r>
            <a:r>
              <a:rPr lang="ru-RU" b="1">
                <a:solidFill>
                  <a:srgbClr val="0000FF"/>
                </a:solidFill>
              </a:rPr>
              <a:t> </a:t>
            </a:r>
            <a:r>
              <a:rPr lang="ru-RU" i="1">
                <a:solidFill>
                  <a:srgbClr val="0000FF"/>
                </a:solidFill>
              </a:rPr>
              <a:t>(окно, вода).</a:t>
            </a:r>
            <a:endParaRPr lang="ru-RU">
              <a:solidFill>
                <a:srgbClr val="0000FF"/>
              </a:solidFill>
            </a:endParaRPr>
          </a:p>
          <a:p>
            <a:r>
              <a:rPr lang="ru-RU" smtClean="0">
                <a:solidFill>
                  <a:srgbClr val="0000FF"/>
                </a:solidFill>
              </a:rPr>
              <a:t>Выделение </a:t>
            </a:r>
            <a:r>
              <a:rPr lang="ru-RU">
                <a:solidFill>
                  <a:srgbClr val="0000FF"/>
                </a:solidFill>
              </a:rPr>
              <a:t>согласного звука из начала слова</a:t>
            </a:r>
            <a:r>
              <a:rPr lang="ru-RU" b="1">
                <a:solidFill>
                  <a:srgbClr val="0000FF"/>
                </a:solidFill>
              </a:rPr>
              <a:t> </a:t>
            </a:r>
            <a:r>
              <a:rPr lang="ru-RU" i="1">
                <a:solidFill>
                  <a:srgbClr val="0000FF"/>
                </a:solidFill>
              </a:rPr>
              <a:t>(мак, дом).</a:t>
            </a:r>
            <a:endParaRPr lang="ru-RU">
              <a:solidFill>
                <a:srgbClr val="0000FF"/>
              </a:solidFill>
            </a:endParaRPr>
          </a:p>
          <a:p>
            <a:r>
              <a:rPr lang="ru-RU" smtClean="0">
                <a:solidFill>
                  <a:srgbClr val="0000FF"/>
                </a:solidFill>
              </a:rPr>
              <a:t>Выделение </a:t>
            </a:r>
            <a:r>
              <a:rPr lang="ru-RU">
                <a:solidFill>
                  <a:srgbClr val="0000FF"/>
                </a:solidFill>
              </a:rPr>
              <a:t>согласного звука из конца слова</a:t>
            </a:r>
            <a:r>
              <a:rPr lang="ru-RU" b="1">
                <a:solidFill>
                  <a:srgbClr val="0000FF"/>
                </a:solidFill>
              </a:rPr>
              <a:t> </a:t>
            </a:r>
            <a:r>
              <a:rPr lang="ru-RU" i="1">
                <a:solidFill>
                  <a:srgbClr val="0000FF"/>
                </a:solidFill>
              </a:rPr>
              <a:t>(мак, кот).</a:t>
            </a:r>
            <a:endParaRPr lang="ru-RU">
              <a:solidFill>
                <a:srgbClr val="0000FF"/>
              </a:solidFill>
            </a:endParaRPr>
          </a:p>
          <a:p>
            <a:r>
              <a:rPr lang="ru-RU" smtClean="0">
                <a:solidFill>
                  <a:srgbClr val="0000FF"/>
                </a:solidFill>
              </a:rPr>
              <a:t>Определение </a:t>
            </a:r>
            <a:r>
              <a:rPr lang="ru-RU">
                <a:solidFill>
                  <a:srgbClr val="0000FF"/>
                </a:solidFill>
              </a:rPr>
              <a:t>позиции согласного звука в </a:t>
            </a:r>
            <a:r>
              <a:rPr lang="ru-RU" smtClean="0">
                <a:solidFill>
                  <a:srgbClr val="0000FF"/>
                </a:solidFill>
              </a:rPr>
              <a:t>словах</a:t>
            </a:r>
            <a:r>
              <a:rPr lang="ru-RU" i="1" smtClean="0">
                <a:solidFill>
                  <a:srgbClr val="0000FF"/>
                </a:solidFill>
              </a:rPr>
              <a:t>.</a:t>
            </a:r>
            <a:endParaRPr lang="ru-RU">
              <a:solidFill>
                <a:srgbClr val="0000FF"/>
              </a:solidFill>
            </a:endParaRPr>
          </a:p>
          <a:p>
            <a:r>
              <a:rPr lang="ru-RU">
                <a:solidFill>
                  <a:srgbClr val="0000FF"/>
                </a:solidFill>
              </a:rPr>
              <a:t>Звуковой анализ и синтез слов из трех </a:t>
            </a:r>
            <a:r>
              <a:rPr lang="ru-RU" smtClean="0">
                <a:solidFill>
                  <a:srgbClr val="0000FF"/>
                </a:solidFill>
              </a:rPr>
              <a:t>звуков.</a:t>
            </a:r>
            <a:endParaRPr lang="ru-RU">
              <a:solidFill>
                <a:srgbClr val="0000FF"/>
              </a:solidFill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09600" y="431801"/>
            <a:ext cx="10972800" cy="1143000"/>
          </a:xfrm>
        </p:spPr>
        <p:txBody>
          <a:bodyPr>
            <a:noAutofit/>
          </a:bodyPr>
          <a:lstStyle/>
          <a:p>
            <a:r>
              <a:rPr lang="ru-RU" sz="4000" b="1" smtClean="0">
                <a:solidFill>
                  <a:srgbClr val="C00000"/>
                </a:solidFill>
              </a:rPr>
              <a:t>Навыки элементарного звукового </a:t>
            </a:r>
            <a:br>
              <a:rPr lang="ru-RU" sz="4000" b="1" smtClean="0">
                <a:solidFill>
                  <a:srgbClr val="C00000"/>
                </a:solidFill>
              </a:rPr>
            </a:br>
            <a:r>
              <a:rPr lang="ru-RU" sz="4000" b="1" smtClean="0">
                <a:solidFill>
                  <a:srgbClr val="C00000"/>
                </a:solidFill>
              </a:rPr>
              <a:t>анализа и синтеза</a:t>
            </a:r>
            <a:endParaRPr lang="ru-RU" sz="400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2468663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 p14:dur="1250">
        <p15:prstTrans prst="pageCurlDouble"/>
      </p:transition>
    </mc:Choice>
    <mc:Fallback>
      <p:transition spd="slow">
        <p:fade/>
      </p:transition>
    </mc:Fallback>
  </mc:AlternateContent>
  <p:timing/>
</p:sld>
</file>

<file path=ppt/slides/slide1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37197" y="1557535"/>
            <a:ext cx="2404084" cy="245765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533782" y="1714349"/>
            <a:ext cx="3137988" cy="2037562"/>
          </a:xfrm>
          <a:prstGeom prst="rect">
            <a:avLst/>
          </a:prstGeom>
        </p:spPr>
      </p:pic>
      <p:pic>
        <p:nvPicPr>
          <p:cNvPr id="8" name="Рисунок 7" descr="http://felomena.com/wp-content/images/sonnik/bukva/a/astra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>
            <a:off x="3502157" y="1609180"/>
            <a:ext cx="1492721" cy="2406012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9" name="Рисунок 8" descr="http://rebenky.com/pictures/00075734_bd1f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>
            <a:off x="9044545" y="4211485"/>
            <a:ext cx="2433080" cy="2266950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10" name="Рисунок 9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 flipV="1">
            <a:off x="9210675" y="1609180"/>
            <a:ext cx="2266950" cy="2247900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12" name="Рисунок 11" descr="http://stihi.ru/pics/2012/10/23/5320.jpg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>
            <a:off x="3400425" y="4015192"/>
            <a:ext cx="1955329" cy="2463243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13" name="Рисунок 12" descr="http://sadik110.ru/ckfinder/userfiles/images/dop/nitochka/igolki.png"/>
          <p:cNvPicPr/>
          <p:nvPr/>
        </p:nvPicPr>
        <p:blipFill>
          <a:blip r:embed="rId8"/>
          <a:stretch>
            <a:fillRect/>
          </a:stretch>
        </p:blipFill>
        <p:spPr bwMode="auto">
          <a:xfrm>
            <a:off x="5691146" y="4164610"/>
            <a:ext cx="3023200" cy="2253779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14" name="Рисунок 13" descr="http://dizim.ru/wp-content/uploads/2011/03/9785913150172.jpg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>
            <a:off x="857250" y="4151439"/>
            <a:ext cx="1762125" cy="2190750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504825" y="159798"/>
            <a:ext cx="10972800" cy="785240"/>
          </a:xfrm>
        </p:spPr>
        <p:txBody>
          <a:bodyPr>
            <a:normAutofit/>
          </a:bodyPr>
          <a:lstStyle/>
          <a:p>
            <a:r>
              <a:rPr lang="ru-RU" sz="3600" b="1" smtClean="0">
                <a:solidFill>
                  <a:srgbClr val="C00000"/>
                </a:solidFill>
              </a:rPr>
              <a:t>Игры и упражнения с гласными звуками</a:t>
            </a:r>
            <a:endParaRPr lang="ru-RU" sz="3600" b="1">
              <a:solidFill>
                <a:srgbClr val="C000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141281" y="766410"/>
            <a:ext cx="521367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smtClean="0">
                <a:solidFill>
                  <a:srgbClr val="002060"/>
                </a:solidFill>
              </a:rPr>
              <a:t>Назови первый звук в слове</a:t>
            </a:r>
            <a:endParaRPr lang="ru-RU" sz="3200" b="1"/>
          </a:p>
        </p:txBody>
      </p:sp>
    </p:spTree>
    <p:extLst>
      <p:ext uri="{BB962C8B-B14F-4D97-AF65-F5344CB8AC3E}">
        <p14:creationId xmlns:p14="http://schemas.microsoft.com/office/powerpoint/2010/main" xmlns="" val="211881999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 p14:dur="1250">
        <p15:prstTrans prst="pageCurlDouble"/>
      </p:transition>
    </mc:Choice>
    <mc:Fallback>
      <p:transition spd="slow">
        <p:fade/>
      </p:transition>
    </mc:Fallback>
  </mc:AlternateContent>
  <p:timing/>
</p:sld>
</file>

<file path=ppt/slides/slide1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8" name="Picture 1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>
            <a:off x="6731411" y="2614481"/>
            <a:ext cx="2640240" cy="3889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8" descr="Похожее изображени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>
            <a:off x="8808071" y="1028700"/>
            <a:ext cx="2840420" cy="3655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Рисунок 18" descr="http://www.molomo.ru/img/tiger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>
            <a:off x="9371651" y="1310478"/>
            <a:ext cx="1760922" cy="1226954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</a:ln>
        </p:spPr>
      </p:pic>
      <p:pic>
        <p:nvPicPr>
          <p:cNvPr id="21" name="Picture 8" descr="Похожее изображени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>
            <a:off x="4617413" y="1061654"/>
            <a:ext cx="2822301" cy="3580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>
            <a:off x="2722814" y="2614481"/>
            <a:ext cx="2640240" cy="3889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8" descr="Похожее изображени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>
            <a:off x="465110" y="1022768"/>
            <a:ext cx="2867893" cy="3828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9742506" y="3898216"/>
            <a:ext cx="971549" cy="78581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" name="Рисунок 23" descr="http://ptzonline.ru/uploads/images/4/e/d/7/9/707aedcadf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>
            <a:off x="3149712" y="3125223"/>
            <a:ext cx="1841517" cy="158969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</a:ln>
        </p:spPr>
      </p:pic>
      <p:sp>
        <p:nvSpPr>
          <p:cNvPr id="25" name="Скругленный прямоугольник 24"/>
          <p:cNvSpPr/>
          <p:nvPr/>
        </p:nvSpPr>
        <p:spPr>
          <a:xfrm>
            <a:off x="7553068" y="5699420"/>
            <a:ext cx="971549" cy="78581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5542788" y="3944929"/>
            <a:ext cx="971549" cy="78581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1393065" y="4073432"/>
            <a:ext cx="971549" cy="78581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3557159" y="5718006"/>
            <a:ext cx="971549" cy="78581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629037" y="3802161"/>
            <a:ext cx="798617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</a:rPr>
              <a:t>Ы</a:t>
            </a:r>
            <a:endParaRPr lang="ru-RU" sz="6000" b="1" cap="none" spc="0">
              <a:ln w="222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554309" y="3920069"/>
            <a:ext cx="65114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cap="none" spc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А</a:t>
            </a:r>
            <a:endParaRPr lang="ru-RU" sz="6000" b="1" cap="none" spc="0">
              <a:ln w="222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3705527" y="5603080"/>
            <a:ext cx="705642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</a:rPr>
              <a:t>О</a:t>
            </a:r>
            <a:endParaRPr lang="ru-RU" sz="6000" b="1" cap="none" spc="0">
              <a:ln w="222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7748403" y="5603080"/>
            <a:ext cx="60625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</a:rPr>
              <a:t>У</a:t>
            </a:r>
            <a:endParaRPr lang="ru-RU" sz="6000" b="1" cap="none" spc="0">
              <a:ln w="222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9885077" y="3775165"/>
            <a:ext cx="68640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</a:rPr>
              <a:t>И</a:t>
            </a:r>
            <a:endParaRPr lang="ru-RU" sz="6000" b="1" cap="none" spc="0">
              <a:ln w="222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pic>
        <p:nvPicPr>
          <p:cNvPr id="35" name="Рисунок 34" descr="http://givotnie.com/wp-content/uploads/2012/02/kuprej_2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>
            <a:off x="5118061" y="1237527"/>
            <a:ext cx="1926153" cy="1539889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</a:ln>
        </p:spPr>
      </p:pic>
      <p:pic>
        <p:nvPicPr>
          <p:cNvPr id="11" name="Рисунок 10" descr="http://www.rybalka.ru/sites/default/files/10.11/fish/main/10305-8330.jpg?1291103751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>
            <a:off x="959676" y="1310478"/>
            <a:ext cx="1838325" cy="1226954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</a:ln>
        </p:spPr>
      </p:pic>
      <p:pic>
        <p:nvPicPr>
          <p:cNvPr id="37" name="Рисунок 36" descr="http://www.greenrussia.ru/uploads/posts/2012-03/1330690017_image018.jpg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>
            <a:off x="7339869" y="3028766"/>
            <a:ext cx="1489405" cy="1870904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</a:ln>
        </p:spPr>
      </p:pic>
      <p:sp>
        <p:nvSpPr>
          <p:cNvPr id="22" name="Прямоугольник 21"/>
          <p:cNvSpPr/>
          <p:nvPr/>
        </p:nvSpPr>
        <p:spPr>
          <a:xfrm>
            <a:off x="2205449" y="367215"/>
            <a:ext cx="78471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smtClean="0">
                <a:solidFill>
                  <a:srgbClr val="002060"/>
                </a:solidFill>
              </a:rPr>
              <a:t>Какой гласный звук спрятался в середине слова?</a:t>
            </a:r>
            <a:endParaRPr lang="ru-RU" sz="2800" b="1"/>
          </a:p>
        </p:txBody>
      </p:sp>
    </p:spTree>
    <p:extLst>
      <p:ext uri="{BB962C8B-B14F-4D97-AF65-F5344CB8AC3E}">
        <p14:creationId xmlns:p14="http://schemas.microsoft.com/office/powerpoint/2010/main" xmlns="" val="35149236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945272"/>
          </a:xfrm>
        </p:spPr>
        <p:txBody>
          <a:bodyPr>
            <a:noAutofit/>
          </a:bodyPr>
          <a:lstStyle/>
          <a:p>
            <a:r>
              <a:rPr lang="ru-RU" sz="3600" b="1">
                <a:solidFill>
                  <a:srgbClr val="0000FF"/>
                </a:solidFill>
              </a:rPr>
              <a:t>Г</a:t>
            </a:r>
            <a:r>
              <a:rPr lang="ru-RU" sz="3600" b="1" smtClean="0">
                <a:solidFill>
                  <a:srgbClr val="0000FF"/>
                </a:solidFill>
              </a:rPr>
              <a:t>де же место звука </a:t>
            </a:r>
            <a:r>
              <a:rPr lang="en-US" sz="3600" b="1" smtClean="0">
                <a:solidFill>
                  <a:srgbClr val="0000FF"/>
                </a:solidFill>
              </a:rPr>
              <a:t>[</a:t>
            </a:r>
            <a:r>
              <a:rPr lang="ru-RU" sz="3600" b="1" smtClean="0">
                <a:solidFill>
                  <a:srgbClr val="0000FF"/>
                </a:solidFill>
              </a:rPr>
              <a:t>И</a:t>
            </a:r>
            <a:r>
              <a:rPr lang="en-US" sz="3600" b="1" smtClean="0">
                <a:solidFill>
                  <a:srgbClr val="0000FF"/>
                </a:solidFill>
              </a:rPr>
              <a:t>]</a:t>
            </a:r>
            <a:r>
              <a:rPr lang="ru-RU" sz="3600" b="1">
                <a:solidFill>
                  <a:srgbClr val="0000FF"/>
                </a:solidFill>
              </a:rPr>
              <a:t> </a:t>
            </a:r>
            <a:r>
              <a:rPr lang="ru-RU" sz="3600" b="1" smtClean="0">
                <a:solidFill>
                  <a:srgbClr val="0000FF"/>
                </a:solidFill>
              </a:rPr>
              <a:t>в словах </a:t>
            </a:r>
            <a:r>
              <a:rPr lang="ru-RU" sz="3600" b="1" i="1" smtClean="0">
                <a:solidFill>
                  <a:srgbClr val="0000FF"/>
                </a:solidFill>
              </a:rPr>
              <a:t>ива, кит, коньки</a:t>
            </a:r>
            <a:r>
              <a:rPr lang="ru-RU" sz="3600" b="1" smtClean="0">
                <a:solidFill>
                  <a:srgbClr val="0000FF"/>
                </a:solidFill>
              </a:rPr>
              <a:t>?</a:t>
            </a:r>
            <a:endParaRPr lang="ru-RU" sz="3600"/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/>
          </p:nvPr>
        </p:nvGraphicFramePr>
        <p:xfrm>
          <a:off x="900933" y="5488761"/>
          <a:ext cx="2571768" cy="6429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7256"/>
                <a:gridCol w="857256"/>
                <a:gridCol w="857256"/>
              </a:tblGrid>
              <a:tr h="642942">
                <a:tc>
                  <a:txBody>
                    <a:bodyPr vert="horz" wrap="square"/>
                    <a:lstStyle/>
                    <a:p>
                      <a:endParaRPr lang="ru-RU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>
            <p:extLst/>
          </p:nvPr>
        </p:nvGraphicFramePr>
        <p:xfrm>
          <a:off x="8516171" y="5488761"/>
          <a:ext cx="2571768" cy="6429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7256"/>
                <a:gridCol w="857256"/>
                <a:gridCol w="857256"/>
              </a:tblGrid>
              <a:tr h="642942">
                <a:tc>
                  <a:txBody>
                    <a:bodyPr vert="horz" wrap="square"/>
                    <a:lstStyle/>
                    <a:p>
                      <a:endParaRPr lang="ru-RU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>
            <p:extLst/>
          </p:nvPr>
        </p:nvGraphicFramePr>
        <p:xfrm>
          <a:off x="4708552" y="5488761"/>
          <a:ext cx="2571768" cy="6429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7256"/>
                <a:gridCol w="857256"/>
                <a:gridCol w="857256"/>
              </a:tblGrid>
              <a:tr h="642942">
                <a:tc>
                  <a:txBody>
                    <a:bodyPr vert="horz" wrap="square"/>
                    <a:lstStyle/>
                    <a:p>
                      <a:endParaRPr lang="ru-RU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900933" y="5488761"/>
            <a:ext cx="899652" cy="64294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70C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544610" y="5488761"/>
            <a:ext cx="899652" cy="64294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70C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0188287" y="5488761"/>
            <a:ext cx="899652" cy="64294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70C0"/>
              </a:solidFill>
            </a:endParaRPr>
          </a:p>
        </p:txBody>
      </p:sp>
      <p:pic>
        <p:nvPicPr>
          <p:cNvPr id="17" name="Picture 4" descr="Картинки по запросу картинка коньк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>
            <a:off x="8140787" y="1771650"/>
            <a:ext cx="3216224" cy="321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Рисунок 17" descr="https://st.fl.ru/users/Dinara633/upload/f_4c98c0bf50ac7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>
            <a:off x="4157663" y="1771650"/>
            <a:ext cx="3560798" cy="2846803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19" name="Объект 18"/>
          <p:cNvPicPr>
            <a:picLocks noGrp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 flipV="1">
            <a:off x="609599" y="1771650"/>
            <a:ext cx="3376613" cy="3306712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  <p:extLst>
      <p:ext uri="{BB962C8B-B14F-4D97-AF65-F5344CB8AC3E}">
        <p14:creationId xmlns:p14="http://schemas.microsoft.com/office/powerpoint/2010/main" xmlns="" val="269897446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1"/>
      <p:bldP spid="16" grpId="2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7172" name="Picture 4" descr="Картинки по запросу картинка девочка кричит  Ау!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>
            <a:off x="7244523" y="780585"/>
            <a:ext cx="4194050" cy="5229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36494" y="530194"/>
            <a:ext cx="623724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ct val="0"/>
              </a:spcAft>
            </a:pPr>
            <a:r>
              <a:rPr lang="ru-RU" sz="4000" b="1" smtClean="0">
                <a:solidFill>
                  <a:srgbClr val="0000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Игра «Сколько звуков?»</a:t>
            </a:r>
          </a:p>
        </p:txBody>
      </p:sp>
      <p:pic>
        <p:nvPicPr>
          <p:cNvPr id="6" name="Picture 2" descr="Картинки по запросу символы гласных звуков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>
            <a:off x="897720" y="2730408"/>
            <a:ext cx="1721548" cy="1886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Картинки по запросу символы гласных звуков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>
            <a:off x="2646162" y="3219229"/>
            <a:ext cx="1068613" cy="11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89542" y="4566116"/>
            <a:ext cx="2382383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9600" smtClean="0"/>
              <a:t>А   У</a:t>
            </a:r>
            <a:endParaRPr lang="ru-RU" sz="9600"/>
          </a:p>
        </p:txBody>
      </p:sp>
    </p:spTree>
    <p:extLst>
      <p:ext uri="{BB962C8B-B14F-4D97-AF65-F5344CB8AC3E}">
        <p14:creationId xmlns:p14="http://schemas.microsoft.com/office/powerpoint/2010/main" xmlns="" val="71794227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46063"/>
            <a:ext cx="10972800" cy="599416"/>
          </a:xfrm>
        </p:spPr>
        <p:txBody>
          <a:bodyPr>
            <a:normAutofit fontScale="90000"/>
          </a:bodyPr>
          <a:lstStyle/>
          <a:p>
            <a:r>
              <a:rPr lang="ru-RU" b="1" smtClean="0">
                <a:solidFill>
                  <a:srgbClr val="0000FF"/>
                </a:solidFill>
              </a:rPr>
              <a:t>Собери урожай</a:t>
            </a:r>
            <a:endParaRPr lang="ru-RU" b="1">
              <a:solidFill>
                <a:srgbClr val="0000FF"/>
              </a:solidFill>
            </a:endParaRPr>
          </a:p>
        </p:txBody>
      </p:sp>
      <p:pic>
        <p:nvPicPr>
          <p:cNvPr id="4" name="Объект 3" descr="C:\Users\User\Pictures\img008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>
            <a:off x="609600" y="846138"/>
            <a:ext cx="3181515" cy="4018891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5" name="Рисунок 4" descr="C:\Users\User\Pictures\img002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>
            <a:off x="4510075" y="845479"/>
            <a:ext cx="3162300" cy="4019550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6" name="Рисунок 5" descr="C:\Users\User\Pictures\img040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>
            <a:off x="8391336" y="845479"/>
            <a:ext cx="3124200" cy="4057650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8" name="Рисунок 7" descr="http://s47.radikal.ru/i118/0811/00/45f07457e18e.pn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>
            <a:off x="3239338" y="4910118"/>
            <a:ext cx="1591780" cy="1413203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13" name="Рисунок 12" descr="http://antalpiti.ru/files/99604/vegetables-1.pn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>
            <a:off x="5325300" y="4622935"/>
            <a:ext cx="1587005" cy="1824966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14" name="Picture 10" descr="Картинки по запросу картинка помидор на прозрачном фоне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>
            <a:off x="7483918" y="4799283"/>
            <a:ext cx="1560761" cy="1524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7" descr="Похожее изображение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>
            <a:off x="985838" y="4836475"/>
            <a:ext cx="1636407" cy="1560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Рисунок 15" descr="http://www.pikanta.ru/sites/default/files/chesnock350.png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>
            <a:off x="9486901" y="4910119"/>
            <a:ext cx="1905442" cy="1486848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  <p:extLst>
      <p:ext uri="{BB962C8B-B14F-4D97-AF65-F5344CB8AC3E}">
        <p14:creationId xmlns:p14="http://schemas.microsoft.com/office/powerpoint/2010/main" xmlns="" val="39677195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07 -1.48148E-06 L 0.44479 -0.39815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240" y="-199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06 3.7037E-07 L 0.18047 -0.38357" pathEditMode="relative" rAng="0" ptsTypes="AA">
                                      <p:cBhvr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23" y="-19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06 -1.48148E-06 L 0.41823 -0.4169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911" y="-20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06 4.07407E-06 L -0.33294 -0.40996" pathEditMode="relative" rAng="0" ptsTypes="AA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54" y="-20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4.44444E-06 L -0.3931 -0.40764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61" y="-20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797923"/>
          </a:xfrm>
        </p:spPr>
        <p:txBody>
          <a:bodyPr>
            <a:normAutofit fontScale="90000"/>
          </a:bodyPr>
          <a:lstStyle/>
          <a:p>
            <a:r>
              <a:rPr lang="ru-RU" b="1" smtClean="0">
                <a:solidFill>
                  <a:srgbClr val="0000FF"/>
                </a:solidFill>
              </a:rPr>
              <a:t>Какой последний звук в словах съел Дракоша?</a:t>
            </a:r>
            <a:endParaRPr lang="ru-RU" b="1">
              <a:solidFill>
                <a:srgbClr val="0000FF"/>
              </a:solidFill>
            </a:endParaRPr>
          </a:p>
        </p:txBody>
      </p:sp>
      <p:pic>
        <p:nvPicPr>
          <p:cNvPr id="3078" name="Picture 6" descr="Картинки по запросу картинка Дракоша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>
            <a:off x="714348" y="1261932"/>
            <a:ext cx="2540000" cy="256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Картинки по запросу картинка петух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 flipH="1">
            <a:off x="4685313" y="1540668"/>
            <a:ext cx="2040670" cy="2178652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Картинки по запросу картинка кот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>
            <a:off x="7918928" y="1197953"/>
            <a:ext cx="1812264" cy="2312584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 descr="https://s-media-cache-ak0.pinimg.com/236x/e8/e4/f2/e8e4f2634ecd90390bbfc9255a75b6e8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>
            <a:off x="1984348" y="4310458"/>
            <a:ext cx="2018347" cy="202406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</a:ln>
        </p:spPr>
      </p:pic>
      <p:pic>
        <p:nvPicPr>
          <p:cNvPr id="3080" name="Picture 8" descr="Похожее изображение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>
            <a:off x="5152946" y="4187427"/>
            <a:ext cx="2494519" cy="2147093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Картинки по запросу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 flipH="1">
            <a:off x="8716859" y="3827332"/>
            <a:ext cx="2345656" cy="2507188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465996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 p14:dur="1250">
        <p15:prstTrans prst="pageCurlDouble"/>
      </p:transition>
    </mc:Choice>
    <mc:Fallback>
      <p:transition spd="slow">
        <p:fade/>
      </p:transition>
    </mc:Fallback>
  </mc:AlternateContent>
  <p:timing/>
</p:sld>
</file>

<file path=ppt/slides/slide1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21592"/>
          </a:xfrm>
        </p:spPr>
        <p:txBody>
          <a:bodyPr>
            <a:normAutofit fontScale="90000"/>
          </a:bodyPr>
          <a:lstStyle/>
          <a:p>
            <a:r>
              <a:rPr lang="ru-RU" b="1" smtClean="0">
                <a:solidFill>
                  <a:srgbClr val="0000FF"/>
                </a:solidFill>
              </a:rPr>
              <a:t>Магазин </a:t>
            </a:r>
            <a:br>
              <a:rPr lang="ru-RU" smtClean="0"/>
            </a:br>
            <a:r>
              <a:rPr lang="ru-RU" sz="3600" smtClean="0">
                <a:solidFill>
                  <a:srgbClr val="002060"/>
                </a:solidFill>
              </a:rPr>
              <a:t>Оплатите </a:t>
            </a:r>
            <a:r>
              <a:rPr lang="ru-RU" sz="3600">
                <a:solidFill>
                  <a:srgbClr val="002060"/>
                </a:solidFill>
              </a:rPr>
              <a:t>первым звуком в названии покупки</a:t>
            </a:r>
          </a:p>
        </p:txBody>
      </p:sp>
      <p:pic>
        <p:nvPicPr>
          <p:cNvPr id="7" name="Picture 4" descr="Картинки по запросу картинка туфли детск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>
            <a:off x="6443662" y="4253876"/>
            <a:ext cx="2205038" cy="2147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Картинки по запросу картинка сапоги детски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>
            <a:off x="883993" y="4315184"/>
            <a:ext cx="2061369" cy="2061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Картинки по запросу картинка плать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>
            <a:off x="836745" y="1524890"/>
            <a:ext cx="2000251" cy="2353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Картинки по запросу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>
            <a:off x="3363368" y="1548671"/>
            <a:ext cx="2169568" cy="2169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Картинки по запросу картинка халат"/>
          <p:cNvPicPr>
            <a:picLocks noGrp="1" noChangeAspect="1" noChangeArrowheads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>
            <a:off x="9886950" y="1595407"/>
            <a:ext cx="1695450" cy="2600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Картинки по запросу картинка брюки детские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>
            <a:off x="5568792" y="1739213"/>
            <a:ext cx="2210879" cy="2232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Картинки по запросу картинка кроссовки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>
            <a:off x="3363368" y="4547310"/>
            <a:ext cx="2659236" cy="1774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Картинки по запросу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>
            <a:off x="9251898" y="4439959"/>
            <a:ext cx="1989137" cy="1989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Картинки по запросу картинка шуба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>
            <a:off x="8068594" y="1595407"/>
            <a:ext cx="1487488" cy="275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8203558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 p14:dur="1250">
        <p15:prstTrans prst="pageCurlDouble"/>
      </p:transition>
    </mc:Choice>
    <mc:Fallback>
      <p:transition spd="slow">
        <p:fade/>
      </p:transition>
    </mc:Fallback>
  </mc:AlternateContent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1439"/>
            <a:ext cx="10972800" cy="1143000"/>
          </a:xfrm>
        </p:spPr>
        <p:txBody>
          <a:bodyPr/>
          <a:lstStyle/>
          <a:p>
            <a:r>
              <a:rPr lang="ru-RU" b="1">
                <a:solidFill>
                  <a:srgbClr val="C00000"/>
                </a:solidFill>
              </a:rPr>
              <a:t>Что такое фонематический слух?</a:t>
            </a:r>
            <a:endParaRPr lang="ru-RU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1314451"/>
            <a:ext cx="10972800" cy="5057774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b="1">
                <a:solidFill>
                  <a:srgbClr val="C00000"/>
                </a:solidFill>
              </a:rPr>
              <a:t>Фонематический слух</a:t>
            </a:r>
            <a:r>
              <a:rPr lang="ru-RU">
                <a:solidFill>
                  <a:srgbClr val="C00000"/>
                </a:solidFill>
              </a:rPr>
              <a:t> </a:t>
            </a:r>
            <a:r>
              <a:rPr lang="ru-RU"/>
              <a:t>- </a:t>
            </a:r>
            <a:r>
              <a:rPr lang="ru-RU">
                <a:solidFill>
                  <a:srgbClr val="0000FF"/>
                </a:solidFill>
              </a:rPr>
              <a:t>это тонкий систематизированный слух, обладающий способностью осуществлять операции различения и узнавания фонем, составляющих звуковую оболочку </a:t>
            </a:r>
            <a:r>
              <a:rPr lang="ru-RU" smtClean="0">
                <a:solidFill>
                  <a:srgbClr val="0000FF"/>
                </a:solidFill>
              </a:rPr>
              <a:t>слова.</a:t>
            </a:r>
          </a:p>
          <a:p>
            <a:pPr marL="0" indent="0" algn="just">
              <a:buNone/>
            </a:pPr>
            <a:endParaRPr lang="ru-RU" smtClean="0"/>
          </a:p>
          <a:p>
            <a:pPr algn="just"/>
            <a:r>
              <a:rPr lang="ru-RU" b="1">
                <a:solidFill>
                  <a:srgbClr val="C00000"/>
                </a:solidFill>
              </a:rPr>
              <a:t>Фонематическое восприятие</a:t>
            </a:r>
            <a:r>
              <a:rPr lang="ru-RU"/>
              <a:t> </a:t>
            </a:r>
            <a:r>
              <a:rPr lang="ru-RU">
                <a:solidFill>
                  <a:srgbClr val="0000FF"/>
                </a:solidFill>
              </a:rPr>
              <a:t>— это способность воспринимать звуковой состав слова. Сколько слогов в слове? Сколько в нем звуков? Какой согласный звук стоит в конце слова? Какой гласный звук в середине слова? Именно фонематическое восприятие помогает ответить на эти вопросы</a:t>
            </a:r>
            <a:r>
              <a:rPr lang="ru-RU" smtClean="0">
                <a:solidFill>
                  <a:srgbClr val="0000FF"/>
                </a:solidFill>
              </a:rPr>
              <a:t>.</a:t>
            </a:r>
          </a:p>
          <a:p>
            <a:pPr marL="0" indent="0" algn="just">
              <a:buNone/>
            </a:pPr>
            <a:endParaRPr lang="ru-RU"/>
          </a:p>
          <a:p>
            <a:pPr algn="just"/>
            <a:r>
              <a:rPr lang="ru-RU" b="1">
                <a:solidFill>
                  <a:srgbClr val="C00000"/>
                </a:solidFill>
              </a:rPr>
              <a:t>Фонематический анализ</a:t>
            </a:r>
            <a:r>
              <a:rPr lang="ru-RU"/>
              <a:t> </a:t>
            </a:r>
            <a:r>
              <a:rPr lang="ru-RU">
                <a:solidFill>
                  <a:srgbClr val="0000FF"/>
                </a:solidFill>
              </a:rPr>
              <a:t>– это разложение слова на составляющие его фонемы. Функция фонематического анализа не только сложная, но и многоплановая. Выделяют следующие формы оперирования фонемами: 1. узнавание звука на фоне слова; 2. выделение первого и последнего звуков из слова; 3. определение последовательности, количества звуков, их места в слове по отношению к другим звукам. </a:t>
            </a:r>
          </a:p>
        </p:txBody>
      </p:sp>
    </p:spTree>
    <p:extLst>
      <p:ext uri="{BB962C8B-B14F-4D97-AF65-F5344CB8AC3E}">
        <p14:creationId xmlns:p14="http://schemas.microsoft.com/office/powerpoint/2010/main" xmlns="" val="61249396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 p14:dur="1250">
        <p15:prstTrans prst="pageCurlDouble"/>
      </p:transition>
    </mc:Choice>
    <mc:Fallback>
      <p:transition spd="slow">
        <p:fade/>
      </p:transition>
    </mc:Fallback>
  </mc:AlternateContent>
  <p:timing/>
</p:sld>
</file>

<file path=ppt/slides/slide2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026" name="Picture 2" descr="Похожее изображение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>
            <a:off x="491481" y="3561390"/>
            <a:ext cx="3647319" cy="2471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Картинки по запросу картинка рысь для детей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>
            <a:off x="4840830" y="1417638"/>
            <a:ext cx="2241014" cy="1957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125998848"/>
              </p:ext>
            </p:extLst>
          </p:nvPr>
        </p:nvGraphicFramePr>
        <p:xfrm>
          <a:off x="1243723" y="5272085"/>
          <a:ext cx="2159997" cy="6000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9999"/>
                <a:gridCol w="719999"/>
                <a:gridCol w="719999"/>
              </a:tblGrid>
              <a:tr h="600075">
                <a:tc>
                  <a:txBody>
                    <a:bodyPr vert="horz" wrap="square"/>
                    <a:lstStyle/>
                    <a:p>
                      <a:endParaRPr lang="ru-RU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1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>
            <a:off x="4213282" y="3561391"/>
            <a:ext cx="3647318" cy="2471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>
            <a:off x="7935082" y="3561390"/>
            <a:ext cx="3647318" cy="2471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55936117"/>
              </p:ext>
            </p:extLst>
          </p:nvPr>
        </p:nvGraphicFramePr>
        <p:xfrm>
          <a:off x="8678742" y="5272084"/>
          <a:ext cx="2159997" cy="6000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9999"/>
                <a:gridCol w="719999"/>
                <a:gridCol w="719999"/>
              </a:tblGrid>
              <a:tr h="600075">
                <a:tc>
                  <a:txBody>
                    <a:bodyPr vert="horz" wrap="square"/>
                    <a:lstStyle/>
                    <a:p>
                      <a:endParaRPr lang="ru-RU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05663835"/>
              </p:ext>
            </p:extLst>
          </p:nvPr>
        </p:nvGraphicFramePr>
        <p:xfrm>
          <a:off x="4956942" y="5272085"/>
          <a:ext cx="2159997" cy="6000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9999"/>
                <a:gridCol w="719999"/>
                <a:gridCol w="719999"/>
              </a:tblGrid>
              <a:tr h="600075">
                <a:tc>
                  <a:txBody>
                    <a:bodyPr vert="horz" wrap="square"/>
                    <a:lstStyle/>
                    <a:p>
                      <a:endParaRPr lang="ru-RU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5" name="Заголовок 1"/>
          <p:cNvSpPr>
            <a:spLocks noGrp="1"/>
          </p:cNvSpPr>
          <p:nvPr>
            <p:ph type="title"/>
          </p:nvPr>
        </p:nvSpPr>
        <p:spPr>
          <a:xfrm>
            <a:off x="609600" y="188913"/>
            <a:ext cx="10972800" cy="728661"/>
          </a:xfrm>
        </p:spPr>
        <p:txBody>
          <a:bodyPr>
            <a:normAutofit fontScale="90000"/>
          </a:bodyPr>
          <a:lstStyle/>
          <a:p>
            <a:r>
              <a:rPr lang="ru-RU" b="1" smtClean="0">
                <a:solidFill>
                  <a:srgbClr val="0000FF"/>
                </a:solidFill>
              </a:rPr>
              <a:t>Новоселье в зоопарке</a:t>
            </a:r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1243723" y="5668241"/>
            <a:ext cx="59343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cap="none" spc="0" smtClean="0">
                <a:ln w="22225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/>
              </a:rPr>
              <a:t>Р</a:t>
            </a:r>
            <a:endParaRPr lang="ru-RU" sz="6000" b="1" cap="none" spc="0">
              <a:ln w="22225">
                <a:solidFill>
                  <a:srgbClr val="002060"/>
                </a:solidFill>
                <a:prstDash val="solid"/>
              </a:ln>
              <a:solidFill>
                <a:srgbClr val="0070C0"/>
              </a:solidFill>
              <a:effectLst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0185103" y="5668242"/>
            <a:ext cx="59343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cap="none" spc="0" smtClean="0">
                <a:ln w="22225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/>
              </a:rPr>
              <a:t>Р</a:t>
            </a:r>
            <a:endParaRPr lang="ru-RU" sz="6000" b="1" cap="none" spc="0">
              <a:ln w="22225">
                <a:solidFill>
                  <a:srgbClr val="002060"/>
                </a:solidFill>
                <a:prstDash val="solid"/>
              </a:ln>
              <a:solidFill>
                <a:srgbClr val="0070C0"/>
              </a:solidFill>
              <a:effectLst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714058" y="5668242"/>
            <a:ext cx="59343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cap="none" spc="0" smtClean="0">
                <a:ln w="22225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/>
              </a:rPr>
              <a:t>Р</a:t>
            </a:r>
            <a:endParaRPr lang="ru-RU" sz="6000" b="1" cap="none" spc="0">
              <a:ln w="22225">
                <a:solidFill>
                  <a:srgbClr val="002060"/>
                </a:solidFill>
                <a:prstDash val="solid"/>
              </a:ln>
              <a:solidFill>
                <a:srgbClr val="0070C0"/>
              </a:solidFill>
              <a:effectLst/>
            </a:endParaRPr>
          </a:p>
        </p:txBody>
      </p:sp>
      <p:pic>
        <p:nvPicPr>
          <p:cNvPr id="8" name="Picture 14" descr="Похожее изображени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>
            <a:off x="835337" y="1346197"/>
            <a:ext cx="2959606" cy="2054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2" descr="Похожее изображение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>
            <a:off x="8882572" y="1257889"/>
            <a:ext cx="1956167" cy="2230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540438" y="775101"/>
            <a:ext cx="99862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>
                <a:solidFill>
                  <a:srgbClr val="002060"/>
                </a:solidFill>
              </a:rPr>
              <a:t>определение места звука в слове (начало, середина, конец</a:t>
            </a:r>
            <a:r>
              <a:rPr lang="ru-RU" sz="2800" smtClean="0">
                <a:solidFill>
                  <a:srgbClr val="002060"/>
                </a:solidFill>
              </a:rPr>
              <a:t>)</a:t>
            </a:r>
            <a:endParaRPr lang="ru-RU" sz="280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153450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06 -4.81481E-06 L -0.32161 0.24144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81" y="120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06 4.44444E-06 L -0.29909 0.24236" pathEditMode="relative" rAng="0" ptsTypes="AA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61" y="12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06 -4.81481E-06 L 0.61993 0.27477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990" y="137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122" name="Picture 2" descr="Похожее изображение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>
            <a:off x="3198256" y="2191922"/>
            <a:ext cx="2054782" cy="1366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Скругленный прямоугольник 7"/>
          <p:cNvSpPr/>
          <p:nvPr/>
        </p:nvSpPr>
        <p:spPr>
          <a:xfrm>
            <a:off x="6522147" y="1543138"/>
            <a:ext cx="4600575" cy="421472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942976" y="1543138"/>
            <a:ext cx="4600575" cy="421472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2463" y="374595"/>
            <a:ext cx="10972800" cy="835200"/>
          </a:xfrm>
        </p:spPr>
        <p:txBody>
          <a:bodyPr>
            <a:normAutofit fontScale="90000"/>
          </a:bodyPr>
          <a:lstStyle/>
          <a:p>
            <a:r>
              <a:rPr lang="ru-RU" sz="3600" b="1" smtClean="0">
                <a:solidFill>
                  <a:srgbClr val="0000FF"/>
                </a:solidFill>
              </a:rPr>
              <a:t>Сколько звуков в слове? Составь звуковую схему слов.</a:t>
            </a:r>
            <a:endParaRPr lang="ru-RU" sz="3600" b="1">
              <a:solidFill>
                <a:srgbClr val="0000FF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/>
          </p:nvPr>
        </p:nvGraphicFramePr>
        <p:xfrm>
          <a:off x="1924942" y="4486160"/>
          <a:ext cx="2640012" cy="7384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0004"/>
                <a:gridCol w="880004"/>
                <a:gridCol w="880004"/>
              </a:tblGrid>
              <a:tr h="738478">
                <a:tc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921572" y="4486160"/>
            <a:ext cx="864491" cy="738478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800350" y="4486160"/>
            <a:ext cx="871538" cy="73847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686175" y="4486160"/>
            <a:ext cx="893066" cy="738478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Похожее изображени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>
            <a:off x="2339815" y="1705394"/>
            <a:ext cx="1716881" cy="2618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38760433"/>
              </p:ext>
            </p:extLst>
          </p:nvPr>
        </p:nvGraphicFramePr>
        <p:xfrm>
          <a:off x="7011442" y="4484558"/>
          <a:ext cx="3621980" cy="7400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5495"/>
                <a:gridCol w="905495"/>
                <a:gridCol w="905495"/>
                <a:gridCol w="905495"/>
              </a:tblGrid>
              <a:tr h="740079">
                <a:tc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7945611" y="4486159"/>
            <a:ext cx="885825" cy="73847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7011442" y="4486159"/>
            <a:ext cx="903833" cy="738478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8831436" y="4484558"/>
            <a:ext cx="884140" cy="738478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9745912" y="4484558"/>
            <a:ext cx="885825" cy="73847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8914" name="Picture 2" descr="http://illustrators.ru/uploads/illustration/image/523119/main_523119_origina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>
            <a:off x="6992470" y="1694329"/>
            <a:ext cx="3608250" cy="260824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95924989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1"/>
      <p:bldP spid="11" grpId="2"/>
      <p:bldP spid="13" grpId="3"/>
      <p:bldP spid="12" grpId="4"/>
      <p:bldP spid="14" grpId="5"/>
      <p:bldP spid="17" grpId="6" uiExpand="1"/>
      <p:bldP spid="17" grpId="7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Прямоугольник 7"/>
          <p:cNvSpPr/>
          <p:nvPr/>
        </p:nvSpPr>
        <p:spPr>
          <a:xfrm>
            <a:off x="9458323" y="1176611"/>
            <a:ext cx="2124077" cy="2267781"/>
          </a:xfrm>
          <a:prstGeom prst="rect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754062"/>
          </a:xfrm>
        </p:spPr>
        <p:txBody>
          <a:bodyPr>
            <a:normAutofit/>
          </a:bodyPr>
          <a:lstStyle/>
          <a:p>
            <a:r>
              <a:rPr lang="ru-RU" sz="3200" b="1" smtClean="0">
                <a:solidFill>
                  <a:srgbClr val="0000FF"/>
                </a:solidFill>
              </a:rPr>
              <a:t>Отгадай загадку (составьте слово по первым звукам слов)</a:t>
            </a:r>
            <a:endParaRPr lang="ru-RU" sz="3200" b="1">
              <a:solidFill>
                <a:srgbClr val="0000FF"/>
              </a:solidFill>
            </a:endParaRPr>
          </a:p>
        </p:txBody>
      </p:sp>
      <p:pic>
        <p:nvPicPr>
          <p:cNvPr id="2050" name="Picture 2" descr="Похожее изображение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2796" t="3028" r="2852" b="8240"/>
          <a:stretch>
            <a:fillRect/>
          </a:stretch>
        </p:blipFill>
        <p:spPr bwMode="auto">
          <a:xfrm>
            <a:off x="589149" y="1176612"/>
            <a:ext cx="2643130" cy="2066651"/>
          </a:xfrm>
          <a:prstGeom prst="rect">
            <a:avLst/>
          </a:prstGeom>
          <a:noFill/>
          <a:ln>
            <a:solidFill>
              <a:srgbClr val="0000FF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Объект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697971" y="1176611"/>
            <a:ext cx="2019042" cy="2064035"/>
          </a:xfrm>
          <a:prstGeom prst="rect">
            <a:avLst/>
          </a:prstGeom>
          <a:ln>
            <a:solidFill>
              <a:srgbClr val="0000FF"/>
            </a:solidFill>
          </a:ln>
        </p:spPr>
      </p:pic>
      <p:pic>
        <p:nvPicPr>
          <p:cNvPr id="10" name="Рисунок 9" descr="http://antalpiti.ru/files/99604/vegetables-1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>
            <a:off x="9472611" y="1176610"/>
            <a:ext cx="2109789" cy="226778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</a:ln>
        </p:spPr>
      </p:pic>
      <p:pic>
        <p:nvPicPr>
          <p:cNvPr id="12" name="Рисунок 11" descr="http://www.artsides.ru/big/item_2485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>
            <a:off x="6234664" y="3930130"/>
            <a:ext cx="2307516" cy="2173052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</a:ln>
        </p:spPr>
      </p:pic>
      <p:pic>
        <p:nvPicPr>
          <p:cNvPr id="14" name="Рисунок 13" descr="http://krasgmu.net/pics_publ/animal/osa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>
            <a:off x="3431777" y="3930129"/>
            <a:ext cx="2551430" cy="2173053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</a:ln>
        </p:spPr>
      </p:pic>
      <p:pic>
        <p:nvPicPr>
          <p:cNvPr id="15" name="Рисунок 14" descr="http://hi-testing.ru/upload/medialibrary/ade/test3_logo_big.png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>
            <a:off x="589149" y="3930129"/>
            <a:ext cx="2643130" cy="2173053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</a:ln>
        </p:spPr>
      </p:pic>
      <p:pic>
        <p:nvPicPr>
          <p:cNvPr id="2058" name="Picture 10" descr="Картинки по запросу картинка кукла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>
            <a:off x="6234664" y="1176611"/>
            <a:ext cx="2307516" cy="2069072"/>
          </a:xfrm>
          <a:prstGeom prst="rect">
            <a:avLst/>
          </a:prstGeom>
          <a:noFill/>
          <a:ln>
            <a:solidFill>
              <a:srgbClr val="0000FF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9458323" y="3785902"/>
            <a:ext cx="2109787" cy="2317279"/>
          </a:xfrm>
          <a:prstGeom prst="rect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Picture 4" descr="Картинки по запросу картинка нарисованный дом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>
            <a:off x="9458322" y="3785900"/>
            <a:ext cx="2109787" cy="2317279"/>
          </a:xfrm>
          <a:prstGeom prst="rect">
            <a:avLst/>
          </a:prstGeom>
          <a:noFill/>
          <a:ln>
            <a:solidFill>
              <a:srgbClr val="0000FF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9264563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Прямоугольник 3"/>
          <p:cNvSpPr/>
          <p:nvPr/>
        </p:nvSpPr>
        <p:spPr>
          <a:xfrm>
            <a:off x="1122353" y="1148328"/>
            <a:ext cx="1014733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i="1" cap="none" spc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Спасибо за внимание!</a:t>
            </a:r>
            <a:endParaRPr lang="ru-RU" sz="8000" i="1" cap="none" spc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pic>
        <p:nvPicPr>
          <p:cNvPr id="2050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>
            <a:off x="3035340" y="2800349"/>
            <a:ext cx="5366796" cy="3514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8661970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 p14:dur="1250">
        <p15:prstTrans prst="pageCurlDouble"/>
      </p:transition>
    </mc:Choice>
    <mc:Fallback>
      <p:transition spd="slow">
        <p:fade/>
      </p:transition>
    </mc:Fallback>
  </mc:AlternateContent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685801"/>
            <a:ext cx="10972800" cy="1214437"/>
          </a:xfrm>
        </p:spPr>
        <p:txBody>
          <a:bodyPr>
            <a:normAutofit fontScale="90000"/>
          </a:bodyPr>
          <a:lstStyle/>
          <a:p>
            <a:r>
              <a:rPr lang="ru-RU" sz="4000" b="1">
                <a:solidFill>
                  <a:srgbClr val="C00000"/>
                </a:solidFill>
              </a:rPr>
              <a:t>Диагностика </a:t>
            </a:r>
            <a:br>
              <a:rPr lang="ru-RU" sz="4000" b="1" smtClean="0">
                <a:solidFill>
                  <a:srgbClr val="C00000"/>
                </a:solidFill>
              </a:rPr>
            </a:br>
            <a:r>
              <a:rPr lang="ru-RU" sz="4000" b="1" smtClean="0">
                <a:solidFill>
                  <a:srgbClr val="C00000"/>
                </a:solidFill>
              </a:rPr>
              <a:t>сформированности фонематического </a:t>
            </a:r>
            <a:r>
              <a:rPr lang="ru-RU" sz="4000" b="1">
                <a:solidFill>
                  <a:srgbClr val="C00000"/>
                </a:solidFill>
              </a:rPr>
              <a:t>слуха </a:t>
            </a:r>
            <a:r>
              <a:rPr lang="ru-RU" sz="4000" b="1" smtClean="0">
                <a:solidFill>
                  <a:srgbClr val="C00000"/>
                </a:solidFill>
              </a:rPr>
              <a:t>у </a:t>
            </a:r>
            <a:r>
              <a:rPr lang="ru-RU" sz="4000" b="1">
                <a:solidFill>
                  <a:srgbClr val="C00000"/>
                </a:solidFill>
              </a:rPr>
              <a:t>детей.</a:t>
            </a:r>
            <a:br>
              <a:rPr lang="ru-RU" sz="3600" b="1">
                <a:solidFill>
                  <a:srgbClr val="C00000"/>
                </a:solidFill>
              </a:rPr>
            </a:br>
            <a:endParaRPr lang="ru-RU" sz="3600" b="1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1900238"/>
            <a:ext cx="10972800" cy="4100512"/>
          </a:xfrm>
        </p:spPr>
        <p:txBody>
          <a:bodyPr>
            <a:normAutofit/>
          </a:bodyPr>
          <a:lstStyle/>
          <a:p>
            <a:r>
              <a:rPr lang="ru-RU" sz="3600" smtClean="0">
                <a:solidFill>
                  <a:srgbClr val="0000FF"/>
                </a:solidFill>
              </a:rPr>
              <a:t>Узнавание </a:t>
            </a:r>
            <a:r>
              <a:rPr lang="ru-RU" sz="3600">
                <a:solidFill>
                  <a:srgbClr val="0000FF"/>
                </a:solidFill>
              </a:rPr>
              <a:t>неречевых звуков.</a:t>
            </a:r>
          </a:p>
          <a:p>
            <a:r>
              <a:rPr lang="ru-RU" sz="3600" smtClean="0">
                <a:solidFill>
                  <a:srgbClr val="0000FF"/>
                </a:solidFill>
              </a:rPr>
              <a:t>Различение </a:t>
            </a:r>
            <a:r>
              <a:rPr lang="ru-RU" sz="3600">
                <a:solidFill>
                  <a:srgbClr val="0000FF"/>
                </a:solidFill>
              </a:rPr>
              <a:t>высоты, силы, тембра голоса.</a:t>
            </a:r>
          </a:p>
          <a:p>
            <a:r>
              <a:rPr lang="ru-RU" sz="3600" smtClean="0">
                <a:solidFill>
                  <a:srgbClr val="0000FF"/>
                </a:solidFill>
              </a:rPr>
              <a:t>Различение </a:t>
            </a:r>
            <a:r>
              <a:rPr lang="ru-RU" sz="3600">
                <a:solidFill>
                  <a:srgbClr val="0000FF"/>
                </a:solidFill>
              </a:rPr>
              <a:t>слов, близких по звуковому составу.</a:t>
            </a:r>
          </a:p>
          <a:p>
            <a:r>
              <a:rPr lang="ru-RU" sz="3600" smtClean="0">
                <a:solidFill>
                  <a:srgbClr val="0000FF"/>
                </a:solidFill>
              </a:rPr>
              <a:t>Дифференциация </a:t>
            </a:r>
            <a:r>
              <a:rPr lang="ru-RU" sz="3600">
                <a:solidFill>
                  <a:srgbClr val="0000FF"/>
                </a:solidFill>
              </a:rPr>
              <a:t>слогов.</a:t>
            </a:r>
          </a:p>
          <a:p>
            <a:r>
              <a:rPr lang="ru-RU" sz="3600" smtClean="0">
                <a:solidFill>
                  <a:srgbClr val="0000FF"/>
                </a:solidFill>
              </a:rPr>
              <a:t>Дифференциация </a:t>
            </a:r>
            <a:r>
              <a:rPr lang="ru-RU" sz="3600">
                <a:solidFill>
                  <a:srgbClr val="0000FF"/>
                </a:solidFill>
              </a:rPr>
              <a:t>фонем.</a:t>
            </a:r>
          </a:p>
          <a:p>
            <a:r>
              <a:rPr lang="ru-RU" sz="3600" smtClean="0">
                <a:solidFill>
                  <a:srgbClr val="0000FF"/>
                </a:solidFill>
              </a:rPr>
              <a:t>Навыки </a:t>
            </a:r>
            <a:r>
              <a:rPr lang="ru-RU" sz="3600">
                <a:solidFill>
                  <a:srgbClr val="0000FF"/>
                </a:solidFill>
              </a:rPr>
              <a:t>элементарного звукового анализа.</a:t>
            </a:r>
          </a:p>
        </p:txBody>
      </p:sp>
    </p:spTree>
    <p:extLst>
      <p:ext uri="{BB962C8B-B14F-4D97-AF65-F5344CB8AC3E}">
        <p14:creationId xmlns:p14="http://schemas.microsoft.com/office/powerpoint/2010/main" xmlns="" val="373647871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 p14:dur="1250">
        <p15:prstTrans prst="pageCurlDouble"/>
      </p:transition>
    </mc:Choice>
    <mc:Fallback>
      <p:transition spd="slow">
        <p:fade/>
      </p:transition>
    </mc:Fallback>
  </mc:AlternateContent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488950"/>
            <a:ext cx="10972800" cy="1143000"/>
          </a:xfrm>
        </p:spPr>
        <p:txBody>
          <a:bodyPr>
            <a:normAutofit fontScale="90000"/>
          </a:bodyPr>
          <a:lstStyle/>
          <a:p>
            <a:r>
              <a:rPr lang="ru-RU">
                <a:solidFill>
                  <a:srgbClr val="0000FF"/>
                </a:solidFill>
              </a:rPr>
              <a:t>Узнавание неречевых звуков.</a:t>
            </a:r>
            <a:br>
              <a:rPr lang="ru-RU">
                <a:solidFill>
                  <a:srgbClr val="0000FF"/>
                </a:solidFill>
              </a:rPr>
            </a:br>
            <a:r>
              <a:rPr lang="ru-RU" b="1" smtClean="0">
                <a:solidFill>
                  <a:srgbClr val="C00000"/>
                </a:solidFill>
              </a:rPr>
              <a:t>Отгадай, что звучит?</a:t>
            </a:r>
            <a:endParaRPr lang="ru-RU" b="1">
              <a:solidFill>
                <a:srgbClr val="C00000"/>
              </a:solidFill>
            </a:endParaRPr>
          </a:p>
        </p:txBody>
      </p:sp>
      <p:pic>
        <p:nvPicPr>
          <p:cNvPr id="9" name="Picture 8" descr="http://mobiller.by/wp-content/uploads/2016/02/tt21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>
            <a:off x="609600" y="2709636"/>
            <a:ext cx="3613121" cy="361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Картинки по запросу картинка будильник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>
            <a:off x="4771958" y="2419821"/>
            <a:ext cx="2754098" cy="3616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http://img-fotki.yandex.ru/get/9316/16969765.185/0_7c940_17c745df_M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>
            <a:off x="8075293" y="2709636"/>
            <a:ext cx="3365612" cy="3186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0542336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602" y="450740"/>
            <a:ext cx="10972800" cy="1236661"/>
          </a:xfrm>
        </p:spPr>
        <p:txBody>
          <a:bodyPr>
            <a:normAutofit fontScale="90000"/>
          </a:bodyPr>
          <a:lstStyle/>
          <a:p>
            <a:r>
              <a:rPr lang="ru-RU">
                <a:solidFill>
                  <a:srgbClr val="0000FF"/>
                </a:solidFill>
              </a:rPr>
              <a:t>Различение слов, близких по звуковому составу </a:t>
            </a:r>
            <a:r>
              <a:rPr lang="ru-RU" b="1" smtClean="0">
                <a:solidFill>
                  <a:srgbClr val="C00000"/>
                </a:solidFill>
              </a:rPr>
              <a:t>Покажи картинку</a:t>
            </a:r>
            <a:br>
              <a:rPr lang="ru-RU" b="1" smtClean="0">
                <a:solidFill>
                  <a:srgbClr val="0000FF"/>
                </a:solidFill>
              </a:rPr>
            </a:br>
            <a:endParaRPr lang="ru-RU" sz="3200">
              <a:solidFill>
                <a:srgbClr val="0000FF"/>
              </a:solidFill>
            </a:endParaRPr>
          </a:p>
        </p:txBody>
      </p:sp>
      <p:pic>
        <p:nvPicPr>
          <p:cNvPr id="6" name="Picture 8" descr="Картинки по запросу картинки уточка-удоч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>
            <a:off x="577228" y="1504270"/>
            <a:ext cx="2800053" cy="2251022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Картинки по запросу картинка почка-бочк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>
            <a:off x="8876816" y="4066414"/>
            <a:ext cx="1563067" cy="2157406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 descr="http://www.evince.ru/upload/goods_pic_sm/2943.jpg"/>
          <p:cNvPicPr/>
          <p:nvPr/>
        </p:nvPicPr>
        <p:blipFill>
          <a:blip r:embed="rId4"/>
          <a:stretch>
            <a:fillRect/>
          </a:stretch>
        </p:blipFill>
        <p:spPr bwMode="auto">
          <a:xfrm>
            <a:off x="3607401" y="1504270"/>
            <a:ext cx="2271714" cy="225102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</a:ln>
        </p:spPr>
      </p:pic>
      <p:pic>
        <p:nvPicPr>
          <p:cNvPr id="12" name="Рисунок 11" descr="http://aveweb.ru/up/down/img/psd/psd-trava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>
            <a:off x="6427312" y="4060884"/>
            <a:ext cx="2256503" cy="2157406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</a:ln>
        </p:spPr>
      </p:pic>
      <p:pic>
        <p:nvPicPr>
          <p:cNvPr id="13" name="Рисунок 12" descr="http://www.brennstoffe-saarland.de/media/wysiwyg/kaminholz_rinde.jpg"/>
          <p:cNvPicPr/>
          <p:nvPr/>
        </p:nvPicPr>
        <p:blipFill>
          <a:blip r:embed="rId6"/>
          <a:stretch>
            <a:fillRect/>
          </a:stretch>
        </p:blipFill>
        <p:spPr bwMode="auto">
          <a:xfrm>
            <a:off x="1029004" y="4066415"/>
            <a:ext cx="2348277" cy="2157406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</a:ln>
        </p:spPr>
      </p:pic>
      <p:pic>
        <p:nvPicPr>
          <p:cNvPr id="2050" name="Picture 2" descr="Картинки по запросу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 flipH="1">
            <a:off x="6859890" y="1504271"/>
            <a:ext cx="2016926" cy="2251022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 descr="http://rebenky.com/pictures/00075734_bd1f.jpg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>
            <a:off x="9031569" y="1504270"/>
            <a:ext cx="2433080" cy="225102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</a:ln>
        </p:spPr>
      </p:pic>
      <p:pic>
        <p:nvPicPr>
          <p:cNvPr id="2052" name="Picture 4" descr="Картинки по запросу картинка бочка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>
            <a:off x="3607401" y="4060884"/>
            <a:ext cx="1679765" cy="2162936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357464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06 -2.96296E-06 L 0.24844 -0.00671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22" y="-34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06 -4.81481E-06 L -0.26093 0.0044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47" y="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06 4.44444E-06 L -0.2306 0.00069" pathEditMode="relative" rAng="0" ptsTypes="AA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36" y="23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06 1.48148E-06 L 0.25495 -0.00046" pathEditMode="relative" rAng="0" ptsTypes="AA">
                                      <p:cBhvr>
                                        <p:cTn id="15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35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6" name="Прямоугольник 15"/>
          <p:cNvSpPr/>
          <p:nvPr/>
        </p:nvSpPr>
        <p:spPr>
          <a:xfrm>
            <a:off x="762193" y="4109718"/>
            <a:ext cx="5319913" cy="215118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6377909" y="1459735"/>
            <a:ext cx="5081587" cy="211325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762193" y="1459735"/>
            <a:ext cx="5319913" cy="215118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Картинки по запросу картинка лейка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>
            <a:off x="947924" y="1884274"/>
            <a:ext cx="2530398" cy="1474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Картинки по запросу картинка скамейк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 flipH="1">
            <a:off x="3478322" y="1869517"/>
            <a:ext cx="2468487" cy="1625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Похожее изображени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>
            <a:off x="6625941" y="1602866"/>
            <a:ext cx="1908170" cy="1908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Картинки по запросу картинка гриб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>
            <a:off x="1109553" y="4207651"/>
            <a:ext cx="1652377" cy="1955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385763" y="216791"/>
            <a:ext cx="11401425" cy="900112"/>
          </a:xfrm>
        </p:spPr>
        <p:txBody>
          <a:bodyPr>
            <a:normAutofit/>
          </a:bodyPr>
          <a:lstStyle/>
          <a:p>
            <a:r>
              <a:rPr lang="ru-RU" sz="3600" b="1" smtClean="0">
                <a:solidFill>
                  <a:srgbClr val="0000FF"/>
                </a:solidFill>
              </a:rPr>
              <a:t>Назови пары предметов, похожих по звучанию.</a:t>
            </a:r>
            <a:endParaRPr lang="ru-RU" sz="3600" b="1">
              <a:solidFill>
                <a:srgbClr val="0000FF"/>
              </a:solidFill>
            </a:endParaRPr>
          </a:p>
        </p:txBody>
      </p:sp>
      <p:pic>
        <p:nvPicPr>
          <p:cNvPr id="12" name="Picture 4" descr="https://im2-tub-ru.yandex.net/i?id=131285c7ef5887383f65b4b8a18f0ea8&amp;n=33&amp;h=215&amp;w=28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>
            <a:off x="3572228" y="4299163"/>
            <a:ext cx="2280674" cy="1708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6377909" y="4125002"/>
            <a:ext cx="5081587" cy="215118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6" name="Picture 4" descr="Картинки по запросу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5677" t="6314" b="4480"/>
          <a:stretch>
            <a:fillRect/>
          </a:stretch>
        </p:blipFill>
        <p:spPr bwMode="auto">
          <a:xfrm>
            <a:off x="6417645" y="4175766"/>
            <a:ext cx="2914460" cy="1955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Похожее изображение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>
            <a:off x="9123083" y="4300752"/>
            <a:ext cx="2267527" cy="1799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Похожее изображение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>
            <a:off x="9289147" y="1559243"/>
            <a:ext cx="1935401" cy="1935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2039828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 p14:dur="1250">
        <p15:prstTrans prst="pageCurlDouble"/>
      </p:transition>
    </mc:Choice>
    <mc:Fallback>
      <p:transition spd="slow">
        <p:fade/>
      </p:transition>
    </mc:Fallback>
  </mc:AlternateContent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9118" y="864690"/>
            <a:ext cx="10972800" cy="682625"/>
          </a:xfrm>
        </p:spPr>
        <p:txBody>
          <a:bodyPr>
            <a:normAutofit fontScale="90000"/>
          </a:bodyPr>
          <a:lstStyle/>
          <a:p>
            <a:r>
              <a:rPr lang="ru-RU">
                <a:solidFill>
                  <a:srgbClr val="0000FF"/>
                </a:solidFill>
              </a:rPr>
              <a:t>Дифференциация слогов </a:t>
            </a:r>
            <a:br>
              <a:rPr lang="ru-RU" smtClean="0">
                <a:solidFill>
                  <a:srgbClr val="0000FF"/>
                </a:solidFill>
              </a:rPr>
            </a:br>
            <a:r>
              <a:rPr lang="ru-RU" b="1" smtClean="0">
                <a:solidFill>
                  <a:srgbClr val="C00000"/>
                </a:solidFill>
              </a:rPr>
              <a:t>Повтори</a:t>
            </a:r>
            <a:r>
              <a:rPr lang="ru-RU" b="1">
                <a:solidFill>
                  <a:srgbClr val="C00000"/>
                </a:solidFill>
              </a:rPr>
              <a:t>, как я </a:t>
            </a:r>
            <a:r>
              <a:rPr lang="ru-RU" b="1" smtClean="0">
                <a:solidFill>
                  <a:srgbClr val="C00000"/>
                </a:solidFill>
              </a:rPr>
              <a:t>скажу</a:t>
            </a:r>
            <a:br>
              <a:rPr lang="ru-RU" b="1">
                <a:solidFill>
                  <a:srgbClr val="0000FF"/>
                </a:solidFill>
              </a:rPr>
            </a:br>
            <a:endParaRPr lang="ru-RU" b="1">
              <a:solidFill>
                <a:srgbClr val="0000FF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9587" y="3055420"/>
            <a:ext cx="10972800" cy="3389769"/>
          </a:xfrm>
        </p:spPr>
        <p:txBody>
          <a:bodyPr>
            <a:normAutofit fontScale="55000" lnSpcReduction="20000"/>
          </a:bodyPr>
          <a:lstStyle/>
          <a:p>
            <a:r>
              <a:rPr lang="ru-RU" sz="5500" b="1" smtClean="0"/>
              <a:t>Воспроизведение </a:t>
            </a:r>
            <a:r>
              <a:rPr lang="ru-RU" sz="5500" b="1"/>
              <a:t>слоговых сочетаний с одним </a:t>
            </a:r>
            <a:r>
              <a:rPr lang="ru-RU" sz="5500" b="1" smtClean="0"/>
              <a:t>согласным </a:t>
            </a:r>
            <a:r>
              <a:rPr lang="ru-RU" sz="5500" b="1"/>
              <a:t>и разными гласными </a:t>
            </a:r>
            <a:r>
              <a:rPr lang="ru-RU" sz="5500" b="1" smtClean="0"/>
              <a:t>звуками: </a:t>
            </a:r>
            <a:r>
              <a:rPr lang="ru-RU" sz="5500" b="1" i="1" smtClean="0"/>
              <a:t>та – то – ту…</a:t>
            </a:r>
            <a:endParaRPr lang="ru-RU" sz="5500" b="1" i="1"/>
          </a:p>
          <a:p>
            <a:pPr marL="0" indent="0">
              <a:buNone/>
            </a:pPr>
            <a:endParaRPr lang="ru-RU" b="1" smtClean="0"/>
          </a:p>
          <a:p>
            <a:r>
              <a:rPr lang="ru-RU" sz="5500" b="1"/>
              <a:t>Воспроизведение слоговых сочетаний с согласными </a:t>
            </a:r>
            <a:r>
              <a:rPr lang="ru-RU" sz="5500" b="1" smtClean="0"/>
              <a:t>звуками</a:t>
            </a:r>
            <a:r>
              <a:rPr lang="ru-RU" sz="5500" b="1"/>
              <a:t>, различающимися по </a:t>
            </a:r>
            <a:r>
              <a:rPr lang="ru-RU" sz="5500" b="1" smtClean="0"/>
              <a:t>звонкости/глухости: </a:t>
            </a:r>
            <a:r>
              <a:rPr lang="ru-RU" sz="5500" b="1" i="1" smtClean="0"/>
              <a:t>та – да – та …</a:t>
            </a:r>
            <a:endParaRPr lang="ru-RU" b="1" i="1" smtClean="0"/>
          </a:p>
          <a:p>
            <a:pPr marL="0" indent="0">
              <a:buNone/>
            </a:pPr>
            <a:endParaRPr lang="ru-RU" sz="5500" b="1" smtClean="0"/>
          </a:p>
          <a:p>
            <a:r>
              <a:rPr lang="ru-RU" sz="5500" b="1"/>
              <a:t>Воспроизведение слоговых сочетаний с согласными </a:t>
            </a:r>
            <a:r>
              <a:rPr lang="ru-RU" sz="5500" b="1" smtClean="0"/>
              <a:t>звуками</a:t>
            </a:r>
            <a:r>
              <a:rPr lang="ru-RU" sz="5500" b="1"/>
              <a:t>, различающимися по </a:t>
            </a:r>
            <a:r>
              <a:rPr lang="ru-RU" sz="5500" b="1" smtClean="0"/>
              <a:t>мягкости/твердости: </a:t>
            </a:r>
            <a:r>
              <a:rPr lang="ru-RU" sz="5500" b="1" i="1" err="1" smtClean="0"/>
              <a:t>тя – та – тя …</a:t>
            </a:r>
            <a:endParaRPr lang="ru-RU" i="1"/>
          </a:p>
        </p:txBody>
      </p:sp>
      <p:sp>
        <p:nvSpPr>
          <p:cNvPr id="4" name="Прямоугольник 3"/>
          <p:cNvSpPr/>
          <p:nvPr/>
        </p:nvSpPr>
        <p:spPr>
          <a:xfrm>
            <a:off x="509587" y="1547315"/>
            <a:ext cx="11091863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smtClean="0">
                <a:solidFill>
                  <a:srgbClr val="0000FF"/>
                </a:solidFill>
              </a:rPr>
              <a:t>Цель </a:t>
            </a:r>
            <a:r>
              <a:rPr lang="ru-RU" sz="2800">
                <a:solidFill>
                  <a:srgbClr val="0000FF"/>
                </a:solidFill>
              </a:rPr>
              <a:t>– </a:t>
            </a:r>
            <a:r>
              <a:rPr lang="ru-RU" sz="2800" smtClean="0">
                <a:solidFill>
                  <a:srgbClr val="0000FF"/>
                </a:solidFill>
              </a:rPr>
              <a:t>выявить умение детей запоминать на слух и повторять слоговые цепочки с согласными звуками, различающимися по звонкости/глухости, мягкости/твердости.</a:t>
            </a:r>
            <a:r>
              <a:rPr lang="ru-RU" sz="2800" b="1" smtClean="0">
                <a:solidFill>
                  <a:srgbClr val="0000FF"/>
                </a:solidFill>
              </a:rPr>
              <a:t> </a:t>
            </a:r>
          </a:p>
          <a:p>
            <a:pPr algn="ctr"/>
            <a:endParaRPr lang="ru-RU" sz="800" b="1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191169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 p14:dur="1250">
        <p15:prstTrans prst="pageCurlDouble"/>
      </p:transition>
    </mc:Choice>
    <mc:Fallback>
      <p:transition spd="slow">
        <p:fade/>
      </p:transition>
    </mc:Fallback>
  </mc:AlternateContent>
  <p:timing/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Объект 3" descr="https://pp.vk.me/c624429/v624429698/42c82/HseQLRcKF_U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>
            <a:off x="677334" y="1695848"/>
            <a:ext cx="3318702" cy="228409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10" name="Рисунок 9" descr="https://pp.vk.me/c624429/v624429698/42cb8/5_ovGuJtoCU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>
            <a:off x="4325069" y="1695848"/>
            <a:ext cx="3351087" cy="2286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11" name="Рисунок 10" descr="https://pp.vk.me/c624429/v624429698/42c8b/CBlyAiNyBN8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>
            <a:off x="8005188" y="1695848"/>
            <a:ext cx="3500438" cy="228409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12" name="Рисунок 11" descr="https://pp.vk.me/c624429/v624429698/42c94/WX9MPz1rVFA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>
            <a:off x="677334" y="4153146"/>
            <a:ext cx="3318702" cy="22352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13" name="Рисунок 12" descr="https://pp.vk.me/c624429/v624429698/42c9d/nO3MBukDC3M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>
            <a:off x="4325068" y="4153146"/>
            <a:ext cx="3351088" cy="22809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4" name="Прямоугольник 1"/>
          <p:cNvSpPr>
            <a:spLocks noGrp="1" noChangeArrowheads="1"/>
          </p:cNvSpPr>
          <p:nvPr>
            <p:ph type="title"/>
          </p:nvPr>
        </p:nvSpPr>
        <p:spPr bwMode="auto">
          <a:xfrm>
            <a:off x="677334" y="180643"/>
            <a:ext cx="10972800" cy="163121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l"/>
            <a:r>
              <a:rPr lang="ru-RU" sz="3600" b="1" smtClean="0">
                <a:solidFill>
                  <a:srgbClr val="C00000"/>
                </a:solidFill>
                <a:latin typeface="Calibri" pitchFamily="34" charset="0"/>
              </a:rPr>
              <a:t>                           Поймай звук в ладошку</a:t>
            </a:r>
            <a:br>
              <a:rPr lang="ru-RU" sz="3600" b="1" smtClean="0">
                <a:solidFill>
                  <a:srgbClr val="C00000"/>
                </a:solidFill>
                <a:latin typeface="Calibri" pitchFamily="34" charset="0"/>
              </a:rPr>
            </a:br>
            <a:r>
              <a:rPr lang="ru-RU" sz="2800" smtClean="0">
                <a:solidFill>
                  <a:srgbClr val="0000FF"/>
                </a:solidFill>
              </a:rPr>
              <a:t>Цель: выявить </a:t>
            </a:r>
            <a:r>
              <a:rPr lang="ru-RU" sz="2800">
                <a:solidFill>
                  <a:srgbClr val="0000FF"/>
                </a:solidFill>
              </a:rPr>
              <a:t>умение различать звуки родного языка. </a:t>
            </a:r>
            <a:r>
              <a:rPr lang="ru-RU" sz="2800" b="1" smtClean="0">
                <a:solidFill>
                  <a:srgbClr val="0000FF"/>
                </a:solidFill>
                <a:latin typeface="Calibri" pitchFamily="34" charset="0"/>
              </a:rPr>
              <a:t> </a:t>
            </a:r>
          </a:p>
          <a:p>
            <a:pPr algn="ctr"/>
            <a:r>
              <a:rPr lang="ru-RU" sz="3200" b="1" smtClean="0">
                <a:solidFill>
                  <a:srgbClr val="0000FF"/>
                </a:solidFill>
                <a:latin typeface="Calibri" pitchFamily="34" charset="0"/>
              </a:rPr>
              <a:t>Гласные звуки – </a:t>
            </a:r>
            <a:r>
              <a:rPr lang="ru-RU" sz="3200" b="1" smtClean="0">
                <a:solidFill>
                  <a:srgbClr val="FF0000"/>
                </a:solidFill>
                <a:latin typeface="Calibri" pitchFamily="34" charset="0"/>
              </a:rPr>
              <a:t>А  </a:t>
            </a:r>
            <a:r>
              <a:rPr lang="ru-RU" sz="3200" b="1">
                <a:solidFill>
                  <a:srgbClr val="FF0000"/>
                </a:solidFill>
                <a:latin typeface="Calibri" pitchFamily="34" charset="0"/>
              </a:rPr>
              <a:t>У</a:t>
            </a:r>
            <a:r>
              <a:rPr lang="ru-RU" sz="3200" b="1" smtClean="0">
                <a:solidFill>
                  <a:srgbClr val="FF0000"/>
                </a:solidFill>
                <a:latin typeface="Calibri" pitchFamily="34" charset="0"/>
              </a:rPr>
              <a:t>  </a:t>
            </a:r>
            <a:r>
              <a:rPr lang="ru-RU" sz="3200" b="1">
                <a:solidFill>
                  <a:srgbClr val="FF0000"/>
                </a:solidFill>
                <a:latin typeface="Calibri" pitchFamily="34" charset="0"/>
              </a:rPr>
              <a:t>О</a:t>
            </a:r>
            <a:r>
              <a:rPr lang="ru-RU" sz="3200" b="1" smtClean="0">
                <a:solidFill>
                  <a:srgbClr val="FF0000"/>
                </a:solidFill>
                <a:latin typeface="Calibri" pitchFamily="34" charset="0"/>
              </a:rPr>
              <a:t>  Ы  И  Э</a:t>
            </a:r>
            <a:endParaRPr lang="ru-RU" sz="3200" b="1">
              <a:latin typeface="Calibri" pitchFamily="34" charset="0"/>
            </a:endParaRPr>
          </a:p>
        </p:txBody>
      </p:sp>
      <p:pic>
        <p:nvPicPr>
          <p:cNvPr id="14" name="Рисунок 13" descr="https://pp.vk.me/c624429/v624429698/42caf/dD_hx4oms0c.jpg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>
            <a:off x="8005188" y="4153146"/>
            <a:ext cx="3492246" cy="223837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309262834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 p14:dur="1250">
        <p15:prstTrans prst="pageCurlDouble"/>
      </p:transition>
    </mc:Choice>
    <mc:Fallback>
      <p:transition spd="slow">
        <p:fade/>
      </p:transition>
    </mc:Fallback>
  </mc:AlternateContent>
  <p:timing/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1" name="Рисунок 10" descr="C:\Users\User\Downloads\003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>
            <a:off x="6300789" y="4821796"/>
            <a:ext cx="2543174" cy="1621472"/>
          </a:xfrm>
          <a:prstGeom prst="rect">
            <a:avLst/>
          </a:prstGeom>
          <a:noFill/>
          <a:ln w="38100">
            <a:solidFill>
              <a:srgbClr val="00B050"/>
            </a:solidFill>
            <a:miter lim="800000"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457201"/>
            <a:ext cx="10972800" cy="1143000"/>
          </a:xfrm>
        </p:spPr>
        <p:txBody>
          <a:bodyPr>
            <a:normAutofit fontScale="90000"/>
          </a:bodyPr>
          <a:lstStyle/>
          <a:p>
            <a:r>
              <a:rPr lang="ru-RU" b="1" smtClean="0">
                <a:solidFill>
                  <a:srgbClr val="C00000"/>
                </a:solidFill>
              </a:rPr>
              <a:t>Игры и упражнения на узнавание согласных звуков</a:t>
            </a:r>
            <a:endParaRPr lang="ru-RU" b="1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2000252"/>
            <a:ext cx="10972800" cy="3814762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ru-RU" b="1" smtClean="0">
                <a:solidFill>
                  <a:schemeClr val="tx2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Игра «Поймай звук в ладошку»</a:t>
            </a:r>
          </a:p>
          <a:p>
            <a:pPr>
              <a:buFont typeface="Arial"/>
              <a:buChar char="•"/>
              <a:defRPr/>
            </a:pPr>
            <a:r>
              <a:rPr lang="ru-RU" b="1" smtClean="0">
                <a:solidFill>
                  <a:schemeClr val="tx2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Игра «Хлопай, топай – не зевай»</a:t>
            </a:r>
          </a:p>
          <a:p>
            <a:pPr>
              <a:buFont typeface="Arial"/>
              <a:buChar char="•"/>
              <a:defRPr/>
            </a:pPr>
            <a:r>
              <a:rPr lang="ru-RU" b="1" smtClean="0">
                <a:solidFill>
                  <a:schemeClr val="tx2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Игра «Подними флажок (фонарик)</a:t>
            </a:r>
          </a:p>
          <a:p>
            <a:pPr>
              <a:buFont typeface="Arial"/>
              <a:buChar char="•"/>
              <a:defRPr/>
            </a:pPr>
            <a:r>
              <a:rPr lang="ru-RU" b="1" smtClean="0">
                <a:solidFill>
                  <a:schemeClr val="tx2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Игра «Светофор»</a:t>
            </a:r>
          </a:p>
          <a:p>
            <a:pPr>
              <a:buFont typeface="Arial"/>
              <a:buChar char="•"/>
              <a:defRPr/>
            </a:pPr>
            <a:r>
              <a:rPr lang="ru-RU" b="1" smtClean="0">
                <a:solidFill>
                  <a:schemeClr val="tx2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Игра «Внимательное ушко»</a:t>
            </a:r>
          </a:p>
          <a:p>
            <a:pPr>
              <a:buFont typeface="Arial"/>
              <a:buChar char="•"/>
              <a:defRPr/>
            </a:pPr>
            <a:r>
              <a:rPr lang="ru-RU" b="1" smtClean="0">
                <a:solidFill>
                  <a:schemeClr val="tx2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Игра «Найди картинку»</a:t>
            </a:r>
          </a:p>
          <a:p>
            <a:pPr>
              <a:buFont typeface="Arial"/>
              <a:buChar char="•"/>
              <a:defRPr/>
            </a:pPr>
            <a:r>
              <a:rPr lang="ru-RU" b="1" smtClean="0">
                <a:solidFill>
                  <a:schemeClr val="tx2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Игра «Различай и повторяй» </a:t>
            </a:r>
          </a:p>
        </p:txBody>
      </p:sp>
      <p:pic>
        <p:nvPicPr>
          <p:cNvPr id="4" name="Рисунок 3"/>
          <p:cNvPicPr/>
          <p:nvPr/>
        </p:nvPicPr>
        <p:blipFill>
          <a:blip r:embed="rId3">
            <a:lum bright="-10000" contrast="30000"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>
            <a:off x="9215438" y="1212295"/>
            <a:ext cx="2366962" cy="1781175"/>
          </a:xfrm>
          <a:prstGeom prst="rect">
            <a:avLst/>
          </a:prstGeom>
          <a:noFill/>
          <a:ln w="38100">
            <a:solidFill>
              <a:srgbClr val="00B050"/>
            </a:solidFill>
            <a:miter lim="800000"/>
          </a:ln>
        </p:spPr>
      </p:pic>
      <p:pic>
        <p:nvPicPr>
          <p:cNvPr id="5" name="Рисунок 4" descr="C:\Users\User\Downloads\003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>
            <a:off x="7901147" y="3025777"/>
            <a:ext cx="2628582" cy="1763712"/>
          </a:xfrm>
          <a:prstGeom prst="rect">
            <a:avLst/>
          </a:prstGeom>
          <a:noFill/>
          <a:ln w="38100">
            <a:solidFill>
              <a:srgbClr val="00B050"/>
            </a:solidFill>
            <a:miter lim="800000"/>
          </a:ln>
        </p:spPr>
      </p:pic>
      <p:pic>
        <p:nvPicPr>
          <p:cNvPr id="6" name="Рисунок 5"/>
          <p:cNvPicPr/>
          <p:nvPr/>
        </p:nvPicPr>
        <p:blipFill>
          <a:blip r:embed="rId5">
            <a:lum bright="10000" contrast="40000"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>
            <a:off x="9063038" y="4438575"/>
            <a:ext cx="2519362" cy="1694179"/>
          </a:xfrm>
          <a:prstGeom prst="rect">
            <a:avLst/>
          </a:prstGeom>
          <a:noFill/>
          <a:ln w="38100">
            <a:solidFill>
              <a:srgbClr val="00B050"/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xmlns="" val="401050866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 p14:dur="1250">
        <p15:prstTrans prst="pageCurlDouble"/>
      </p:transition>
    </mc:Choice>
    <mc:Fallback>
      <p:transition spd="slow">
        <p:fade/>
      </p:transition>
    </mc:Fallback>
  </mc:AlternateContent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12.14"/>
  <p:tag name="AS_TITLE" val="Aspose.Slides for .NET 4.0 Client Profile"/>
  <p:tag name="AS_VERSION" val="19.12"/>
</p:tagLst>
</file>

<file path=ppt/theme/theme1.xml><?xml version="1.0" encoding="utf-8"?>
<a:theme xmlns:r="http://schemas.openxmlformats.org/officeDocument/2006/relationships" xmlns:a="http://schemas.openxmlformats.org/drawingml/2006/main" name="Тема1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2.xml><?xml version="1.0" encoding="utf-8"?>
<a:theme xmlns:r="http://schemas.openxmlformats.org/officeDocument/2006/relationships"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3.xml><?xml version="1.0" encoding="utf-8"?>
<a:theme xmlns:r="http://schemas.openxmlformats.org/officeDocument/2006/relationships" xmlns:a="http://schemas.openxmlformats.org/drawingml/2006/main" name="Тема3">
  <a:themeElements>
    <a:clrScheme name="Другая 9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7030A0"/>
      </a:hlink>
      <a:folHlink>
        <a:srgbClr val="800080"/>
      </a:folHlink>
    </a:clrScheme>
    <a:fontScheme name="Стандартная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4.xml><?xml version="1.0" encoding="utf-8"?>
<a:theme xmlns:r="http://schemas.openxmlformats.org/officeDocument/2006/relationships" xmlns:a="http://schemas.openxmlformats.org/drawingml/2006/main" name="1_Тема3">
  <a:themeElements>
    <a:clrScheme name="Другая 9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7030A0"/>
      </a:hlink>
      <a:folHlink>
        <a:srgbClr val="800080"/>
      </a:folHlink>
    </a:clrScheme>
    <a:fontScheme name="Стандартная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5.xml><?xml version="1.0" encoding="utf-8"?>
<a:theme xmlns:r="http://schemas.openxmlformats.org/officeDocument/2006/relationships"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Template>Тема11</Template>
  <Company/>
  <PresentationFormat>Произвольный</PresentationFormat>
  <Paragraphs>67</Paragraphs>
  <Slides>23</Slides>
  <Notes>0</Notes>
  <TotalTime>9239</TotalTime>
  <HiddenSlides>0</HiddenSlides>
  <MMClips>0</MMClips>
  <ScaleCrop>0</ScaleCrop>
  <HeadingPairs>
    <vt:vector baseType="variant" size="6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baseType="lpstr" size="30">
      <vt:lpstr>Arial</vt:lpstr>
      <vt:lpstr>Calibri</vt:lpstr>
      <vt:lpstr>Calibri Light</vt:lpstr>
      <vt:lpstr>Georgia</vt:lpstr>
      <vt:lpstr>Arial Unicode MS</vt:lpstr>
      <vt:lpstr>Times New Roman</vt:lpstr>
      <vt:lpstr>Тема11</vt:lpstr>
      <vt:lpstr>Фонематический слух – основа правильной речи</vt:lpstr>
      <vt:lpstr>Что такое фонематический слух?</vt:lpstr>
      <vt:lpstr>Диагностика сформированности фонематического слуха у детей.</vt:lpstr>
      <vt:lpstr>Узнавание неречевых звуков.Отгадай, что звучит?</vt:lpstr>
      <vt:lpstr>Различение слов, близких по звуковому составу Покажи картинку</vt:lpstr>
      <vt:lpstr>Назови пары предметов, похожих по звучанию.</vt:lpstr>
      <vt:lpstr>Дифференциация слогов Повтори, как я скажу</vt:lpstr>
      <vt:lpstr>                           Поймай звук в ладошкуЦель: выявить умение различать звуки родного языка.  
Гласные звуки – А  У  О  Ы  И  Э</vt:lpstr>
      <vt:lpstr>Игры и упражнения на узнавание согласных звуков</vt:lpstr>
      <vt:lpstr>Помоги Незнайке собрать портфель</vt:lpstr>
      <vt:lpstr>PowerPoint Presentation</vt:lpstr>
      <vt:lpstr>Навыки элементарного звукового анализа и синтеза</vt:lpstr>
      <vt:lpstr>Игры и упражнения с гласными звуками</vt:lpstr>
      <vt:lpstr>PowerPoint Presentation</vt:lpstr>
      <vt:lpstr>Где же место звука [И] в словах ива, кит, коньки?</vt:lpstr>
      <vt:lpstr>PowerPoint Presentation</vt:lpstr>
      <vt:lpstr>Собери урожай</vt:lpstr>
      <vt:lpstr>Какой последний звук в словах съел Дракоша?</vt:lpstr>
      <vt:lpstr>Магазин Оплатите первым звуком в названии покупки</vt:lpstr>
      <vt:lpstr>Новоселье в зоопарке</vt:lpstr>
      <vt:lpstr>Сколько звуков в слове? Составь звуковую схему слов.</vt:lpstr>
      <vt:lpstr>Отгадай загадку (составьте слово по первым звукам слов)</vt:lpstr>
      <vt:lpstr>PowerPoint Presentation</vt:lpstr>
    </vt:vector>
  </TitlesOfParts>
  <LinksUpToDate>0</LinksUpToDate>
  <SharedDoc>0</SharedDoc>
  <HyperlinksChanged>0</HyperlinksChanged>
  <Application>Aspose.Slides for .NET</Application>
  <AppVersion>19.1200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Речевая  готовность к школе</dc:title>
  <dc:creator>User</dc:creator>
  <cp:lastModifiedBy>Артём</cp:lastModifiedBy>
  <cp:revision>756</cp:revision>
  <dcterms:created xsi:type="dcterms:W3CDTF">2016-10-03T15:09:37Z</dcterms:created>
  <dcterms:modified xsi:type="dcterms:W3CDTF">2021-12-12T19:43:18Z</dcterms:modified>
</cp:coreProperties>
</file>