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5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11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1984_12-p-fon-dlya-prezentatsii-druzhba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" y="19706"/>
            <a:ext cx="9144000" cy="68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628800"/>
            <a:ext cx="7772400" cy="1470025"/>
          </a:xfrm>
        </p:spPr>
        <p:txBody>
          <a:bodyPr>
            <a:normAutofit fontScale="90000"/>
          </a:bodyPr>
          <a:lstStyle/>
          <a:p>
            <a:pPr marL="2540">
              <a:spcBef>
                <a:spcPts val="100"/>
              </a:spcBef>
            </a:pPr>
            <a:r>
              <a:rPr lang="ru-RU" sz="220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2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</a:t>
            </a:r>
            <a:r>
              <a:rPr lang="ru-RU" sz="2200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домашних</a:t>
            </a:r>
            <a:r>
              <a:rPr lang="ru-RU" sz="22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</a:t>
            </a:r>
            <a:r>
              <a:rPr lang="ru-RU" sz="2200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2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ru-RU" sz="3600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  <a:r>
              <a:rPr lang="ru-RU" sz="3600" b="1" spc="-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страну</a:t>
            </a:r>
            <a:r>
              <a:rPr lang="ru-RU" sz="3600" b="1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Дружбы»</a:t>
            </a:r>
            <a:r>
              <a:rPr lang="ru-RU" sz="2000" b="1" spc="-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spc="-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1027" name="Picture 3" descr="C:\Users\Владелец\Desktop\бренд сада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68491" cy="1967551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2910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Муниципальное бюджетное дошкольное учреждение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детский сад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№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г. Белгорода.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«Подружки»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3565144" cy="494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12391" y="1700808"/>
            <a:ext cx="4968552" cy="379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3440" marR="41910" algn="ctr">
              <a:lnSpc>
                <a:spcPct val="100000"/>
              </a:lnSpc>
              <a:spcBef>
                <a:spcPts val="95"/>
              </a:spcBef>
            </a:pP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Мы</a:t>
            </a:r>
            <a:r>
              <a:rPr lang="ru-RU" sz="2000" spc="-6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поссорились</a:t>
            </a:r>
            <a:r>
              <a:rPr lang="ru-RU" sz="2000" spc="-5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с</a:t>
            </a:r>
            <a:r>
              <a:rPr lang="ru-RU" sz="2000" spc="-6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подружкой</a:t>
            </a:r>
            <a:r>
              <a:rPr lang="ru-RU" sz="2000" spc="-10" dirty="0" smtClean="0">
                <a:solidFill>
                  <a:srgbClr val="FF0000"/>
                </a:solidFill>
                <a:latin typeface="+mj-lt"/>
                <a:cs typeface="Carlito"/>
              </a:rPr>
              <a:t>,</a:t>
            </a:r>
          </a:p>
          <a:p>
            <a:pPr marL="853440" marR="41910" algn="ctr">
              <a:lnSpc>
                <a:spcPct val="100000"/>
              </a:lnSpc>
              <a:spcBef>
                <a:spcPts val="95"/>
              </a:spcBef>
            </a:pPr>
            <a:r>
              <a:rPr lang="ru-RU" sz="2000" spc="-10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И</a:t>
            </a:r>
            <a:r>
              <a:rPr lang="ru-RU" sz="2000" spc="-6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уселись</a:t>
            </a:r>
            <a:r>
              <a:rPr lang="ru-RU" sz="2000" spc="-7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+mj-lt"/>
                <a:cs typeface="Carlito"/>
              </a:rPr>
              <a:t>по</a:t>
            </a:r>
            <a:r>
              <a:rPr lang="ru-RU" sz="2000" spc="-55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10" dirty="0" smtClean="0">
                <a:solidFill>
                  <a:srgbClr val="FF0000"/>
                </a:solidFill>
                <a:latin typeface="+mj-lt"/>
                <a:cs typeface="Carlito"/>
              </a:rPr>
              <a:t>углам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.</a:t>
            </a:r>
            <a:endParaRPr lang="ru-RU" sz="2000" dirty="0">
              <a:latin typeface="+mj-lt"/>
              <a:cs typeface="Carlito"/>
            </a:endParaRPr>
          </a:p>
          <a:p>
            <a:pPr marL="801370" algn="ctr">
              <a:lnSpc>
                <a:spcPct val="100000"/>
              </a:lnSpc>
            </a:pP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Очень</a:t>
            </a:r>
            <a:r>
              <a:rPr lang="ru-RU" sz="2000" spc="-6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скучно</a:t>
            </a:r>
            <a:r>
              <a:rPr lang="ru-RU" sz="2000" spc="-5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друг</a:t>
            </a:r>
            <a:r>
              <a:rPr lang="ru-RU" sz="2000" spc="-5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без</a:t>
            </a:r>
            <a:r>
              <a:rPr lang="ru-RU" sz="2000" spc="-6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дружки!</a:t>
            </a:r>
            <a:endParaRPr lang="ru-RU" sz="2000" dirty="0">
              <a:latin typeface="+mj-lt"/>
              <a:cs typeface="Carlito"/>
            </a:endParaRPr>
          </a:p>
          <a:p>
            <a:pPr marL="807085" algn="ctr">
              <a:lnSpc>
                <a:spcPct val="100000"/>
              </a:lnSpc>
            </a:pP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Помириться</a:t>
            </a:r>
            <a:r>
              <a:rPr lang="ru-RU" sz="2000" spc="-8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нужно</a:t>
            </a:r>
            <a:r>
              <a:rPr lang="ru-RU" sz="2000" spc="-9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20" dirty="0">
                <a:solidFill>
                  <a:srgbClr val="FF0000"/>
                </a:solidFill>
                <a:latin typeface="+mj-lt"/>
                <a:cs typeface="Carlito"/>
              </a:rPr>
              <a:t>нам.</a:t>
            </a:r>
            <a:endParaRPr lang="ru-RU" sz="2000" dirty="0">
              <a:latin typeface="+mj-lt"/>
              <a:cs typeface="Carlito"/>
            </a:endParaRPr>
          </a:p>
          <a:p>
            <a:pPr marL="804545" algn="ctr">
              <a:lnSpc>
                <a:spcPct val="100000"/>
              </a:lnSpc>
            </a:pP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Я</a:t>
            </a:r>
            <a:r>
              <a:rPr lang="ru-RU" sz="2000" spc="-1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ее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не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 обижала-</a:t>
            </a:r>
            <a:endParaRPr lang="ru-RU" sz="2000" dirty="0">
              <a:latin typeface="+mj-lt"/>
              <a:cs typeface="Carlito"/>
            </a:endParaRPr>
          </a:p>
          <a:p>
            <a:pPr marL="1191895" marR="375920" algn="ctr">
              <a:lnSpc>
                <a:spcPct val="100000"/>
              </a:lnSpc>
            </a:pPr>
            <a:r>
              <a:rPr lang="ru-RU" sz="2000" spc="-40" dirty="0">
                <a:solidFill>
                  <a:srgbClr val="FF0000"/>
                </a:solidFill>
                <a:latin typeface="+mj-lt"/>
                <a:cs typeface="Carlito"/>
              </a:rPr>
              <a:t>Только</a:t>
            </a:r>
            <a:r>
              <a:rPr lang="ru-RU" sz="2000" spc="-6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мишку</a:t>
            </a:r>
            <a:r>
              <a:rPr lang="ru-RU" sz="2000" spc="-5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20" dirty="0">
                <a:solidFill>
                  <a:srgbClr val="FF0000"/>
                </a:solidFill>
                <a:latin typeface="+mj-lt"/>
                <a:cs typeface="Carlito"/>
              </a:rPr>
              <a:t>подержала</a:t>
            </a:r>
            <a:r>
              <a:rPr lang="ru-RU" sz="2000" spc="-20" dirty="0" smtClean="0">
                <a:solidFill>
                  <a:srgbClr val="FF0000"/>
                </a:solidFill>
                <a:latin typeface="+mj-lt"/>
                <a:cs typeface="Carlito"/>
              </a:rPr>
              <a:t>,</a:t>
            </a:r>
          </a:p>
          <a:p>
            <a:pPr marL="1191895" marR="375920" algn="ctr">
              <a:lnSpc>
                <a:spcPct val="100000"/>
              </a:lnSpc>
            </a:pPr>
            <a:r>
              <a:rPr lang="ru-RU" sz="2000" spc="-20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60" dirty="0">
                <a:solidFill>
                  <a:srgbClr val="FF0000"/>
                </a:solidFill>
                <a:latin typeface="+mj-lt"/>
                <a:cs typeface="Carlito"/>
              </a:rPr>
              <a:t>Только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с</a:t>
            </a:r>
            <a:r>
              <a:rPr lang="ru-RU" sz="2000" spc="-6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мишкой</a:t>
            </a:r>
            <a:r>
              <a:rPr lang="ru-RU" sz="2000" spc="-5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убежала </a:t>
            </a:r>
            <a:endParaRPr lang="ru-RU" sz="2000" spc="-10" dirty="0" smtClean="0">
              <a:solidFill>
                <a:srgbClr val="FF0000"/>
              </a:solidFill>
              <a:latin typeface="+mj-lt"/>
              <a:cs typeface="Carlito"/>
            </a:endParaRPr>
          </a:p>
          <a:p>
            <a:pPr marL="1191895" marR="375920" algn="ctr">
              <a:lnSpc>
                <a:spcPct val="100000"/>
              </a:lnSpc>
            </a:pPr>
            <a:r>
              <a:rPr lang="ru-RU" sz="2000" dirty="0" smtClean="0">
                <a:solidFill>
                  <a:srgbClr val="FF0000"/>
                </a:solidFill>
                <a:latin typeface="+mj-lt"/>
                <a:cs typeface="Carlito"/>
              </a:rPr>
              <a:t>И</a:t>
            </a:r>
            <a:r>
              <a:rPr lang="ru-RU" sz="2000" spc="-45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сказала:</a:t>
            </a:r>
            <a:r>
              <a:rPr lang="ru-RU" sz="2000" spc="-6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«Не</a:t>
            </a:r>
            <a:r>
              <a:rPr lang="ru-RU" sz="2000" spc="-4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отдам!»</a:t>
            </a:r>
            <a:endParaRPr lang="ru-RU" sz="2000" dirty="0">
              <a:latin typeface="+mj-lt"/>
              <a:cs typeface="Carlito"/>
            </a:endParaRPr>
          </a:p>
          <a:p>
            <a:pPr marL="1222375" marR="408940" algn="ctr">
              <a:lnSpc>
                <a:spcPct val="100000"/>
              </a:lnSpc>
              <a:spcBef>
                <a:spcPts val="5"/>
              </a:spcBef>
            </a:pP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Я</a:t>
            </a:r>
            <a:r>
              <a:rPr lang="ru-RU" sz="2000" spc="-4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пойду</a:t>
            </a:r>
            <a:r>
              <a:rPr lang="ru-RU" sz="2000" spc="-2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и</a:t>
            </a:r>
            <a:r>
              <a:rPr lang="ru-RU" sz="2000" spc="-4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помирюсь,</a:t>
            </a:r>
            <a:r>
              <a:rPr lang="ru-RU" sz="2000" spc="70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endParaRPr lang="ru-RU" sz="2000" spc="700" dirty="0" smtClean="0">
              <a:solidFill>
                <a:srgbClr val="FF0000"/>
              </a:solidFill>
              <a:latin typeface="+mj-lt"/>
              <a:cs typeface="Carlito"/>
            </a:endParaRPr>
          </a:p>
          <a:p>
            <a:pPr marL="1222375" marR="408940" algn="ctr">
              <a:lnSpc>
                <a:spcPct val="100000"/>
              </a:lnSpc>
              <a:spcBef>
                <a:spcPts val="5"/>
              </a:spcBef>
            </a:pPr>
            <a:r>
              <a:rPr lang="ru-RU" sz="2000" dirty="0" smtClean="0">
                <a:solidFill>
                  <a:srgbClr val="FF0000"/>
                </a:solidFill>
                <a:latin typeface="+mj-lt"/>
                <a:cs typeface="Carlito"/>
              </a:rPr>
              <a:t>Дам</a:t>
            </a:r>
            <a:r>
              <a:rPr lang="ru-RU" sz="2000" spc="-30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ей</a:t>
            </a:r>
            <a:r>
              <a:rPr lang="ru-RU" sz="2000" spc="-3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+mj-lt"/>
                <a:cs typeface="Carlito"/>
              </a:rPr>
              <a:t>мишку,</a:t>
            </a:r>
            <a:r>
              <a:rPr lang="ru-RU" sz="2000" spc="-35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10" dirty="0" smtClean="0">
                <a:solidFill>
                  <a:srgbClr val="FF0000"/>
                </a:solidFill>
                <a:latin typeface="+mj-lt"/>
                <a:cs typeface="Carlito"/>
              </a:rPr>
              <a:t>извинюсь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,</a:t>
            </a:r>
            <a:endParaRPr lang="ru-RU" sz="2000" dirty="0">
              <a:latin typeface="+mj-lt"/>
              <a:cs typeface="Carlito"/>
            </a:endParaRPr>
          </a:p>
          <a:p>
            <a:pPr marL="1016635" marR="205104" algn="ctr">
              <a:lnSpc>
                <a:spcPct val="100000"/>
              </a:lnSpc>
              <a:spcBef>
                <a:spcPts val="5"/>
              </a:spcBef>
            </a:pP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Дам</a:t>
            </a:r>
            <a:r>
              <a:rPr lang="ru-RU" sz="2000" spc="-2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ей</a:t>
            </a:r>
            <a:r>
              <a:rPr lang="ru-RU" sz="2000" spc="-3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мячик,</a:t>
            </a:r>
            <a:r>
              <a:rPr lang="ru-RU" sz="2000" spc="-1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дам</a:t>
            </a:r>
            <a:r>
              <a:rPr lang="ru-RU" sz="2000" spc="-2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трамвай, </a:t>
            </a:r>
            <a:endParaRPr lang="ru-RU" sz="2000" spc="-10" dirty="0" smtClean="0">
              <a:solidFill>
                <a:srgbClr val="FF0000"/>
              </a:solidFill>
              <a:latin typeface="+mj-lt"/>
              <a:cs typeface="Carlito"/>
            </a:endParaRPr>
          </a:p>
          <a:p>
            <a:pPr marL="1016635" marR="205104" algn="ctr">
              <a:lnSpc>
                <a:spcPct val="100000"/>
              </a:lnSpc>
              <a:spcBef>
                <a:spcPts val="5"/>
              </a:spcBef>
            </a:pPr>
            <a:r>
              <a:rPr lang="ru-RU" sz="2000" dirty="0" smtClean="0">
                <a:solidFill>
                  <a:srgbClr val="FF0000"/>
                </a:solidFill>
                <a:latin typeface="+mj-lt"/>
                <a:cs typeface="Carlito"/>
              </a:rPr>
              <a:t>И</a:t>
            </a:r>
            <a:r>
              <a:rPr lang="ru-RU" sz="2000" spc="-30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скажу:</a:t>
            </a:r>
            <a:r>
              <a:rPr lang="ru-RU" sz="2000" spc="-4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Carlito"/>
              </a:rPr>
              <a:t>«Играть</a:t>
            </a:r>
            <a:r>
              <a:rPr lang="ru-RU" sz="2000" spc="-2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000" spc="-10" dirty="0">
                <a:solidFill>
                  <a:srgbClr val="FF0000"/>
                </a:solidFill>
                <a:latin typeface="+mj-lt"/>
                <a:cs typeface="Carlito"/>
              </a:rPr>
              <a:t>давай!»</a:t>
            </a:r>
            <a:endParaRPr lang="ru-RU" sz="2000" dirty="0">
              <a:latin typeface="+mj-lt"/>
              <a:cs typeface="Carli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59492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УМНИЧКА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75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/>
                <a:cs typeface="Arial"/>
              </a:rPr>
              <a:t>А</a:t>
            </a:r>
            <a:r>
              <a:rPr lang="ru-RU" sz="3600" b="1" spc="-40" dirty="0">
                <a:latin typeface="Arial"/>
                <a:cs typeface="Arial"/>
              </a:rPr>
              <a:t> </a:t>
            </a:r>
            <a:r>
              <a:rPr lang="ru-RU" sz="3600" b="1" dirty="0">
                <a:latin typeface="Arial"/>
                <a:cs typeface="Arial"/>
              </a:rPr>
              <a:t>эта</a:t>
            </a:r>
            <a:r>
              <a:rPr lang="ru-RU" sz="3600" b="1" spc="-30" dirty="0">
                <a:latin typeface="Arial"/>
                <a:cs typeface="Arial"/>
              </a:rPr>
              <a:t> </a:t>
            </a:r>
            <a:r>
              <a:rPr lang="ru-RU" sz="3600" b="1" dirty="0">
                <a:latin typeface="Arial"/>
                <a:cs typeface="Arial"/>
              </a:rPr>
              <a:t>станция</a:t>
            </a:r>
            <a:r>
              <a:rPr lang="ru-RU" sz="3600" b="1" spc="-35" dirty="0">
                <a:latin typeface="Arial"/>
                <a:cs typeface="Arial"/>
              </a:rPr>
              <a:t> </a:t>
            </a:r>
            <a:r>
              <a:rPr lang="ru-RU" sz="3600" spc="-10" dirty="0">
                <a:solidFill>
                  <a:srgbClr val="FF0000"/>
                </a:solidFill>
              </a:rPr>
              <a:t>«</a:t>
            </a:r>
            <a:r>
              <a:rPr lang="ru-RU" sz="3600" b="1" spc="-10" dirty="0" err="1">
                <a:solidFill>
                  <a:srgbClr val="FF0000"/>
                </a:solidFill>
                <a:latin typeface="Arial"/>
                <a:cs typeface="Arial"/>
              </a:rPr>
              <a:t>Мирилкино</a:t>
            </a:r>
            <a:r>
              <a:rPr lang="ru-RU" sz="3600" b="1" spc="-10" dirty="0">
                <a:solidFill>
                  <a:srgbClr val="FF0000"/>
                </a:solidFill>
                <a:latin typeface="Arial"/>
                <a:cs typeface="Arial"/>
              </a:rPr>
              <a:t>»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26876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latin typeface="+mj-lt"/>
                <a:cs typeface="Carlito"/>
              </a:rPr>
              <a:t>(Спросите</a:t>
            </a:r>
            <a:r>
              <a:rPr lang="ru-RU" spc="-65" dirty="0">
                <a:latin typeface="+mj-lt"/>
                <a:cs typeface="Carlito"/>
              </a:rPr>
              <a:t> </a:t>
            </a:r>
            <a:r>
              <a:rPr lang="ru-RU" dirty="0">
                <a:latin typeface="+mj-lt"/>
                <a:cs typeface="Carlito"/>
              </a:rPr>
              <a:t>у</a:t>
            </a:r>
            <a:r>
              <a:rPr lang="ru-RU" spc="-60" dirty="0">
                <a:latin typeface="+mj-lt"/>
                <a:cs typeface="Carlito"/>
              </a:rPr>
              <a:t> </a:t>
            </a:r>
            <a:r>
              <a:rPr lang="ru-RU" dirty="0">
                <a:latin typeface="+mj-lt"/>
                <a:cs typeface="Carlito"/>
              </a:rPr>
              <a:t>малыша,</a:t>
            </a:r>
            <a:r>
              <a:rPr lang="ru-RU" spc="-55" dirty="0">
                <a:latin typeface="+mj-lt"/>
                <a:cs typeface="Carlito"/>
              </a:rPr>
              <a:t> </a:t>
            </a:r>
            <a:r>
              <a:rPr lang="ru-RU" dirty="0">
                <a:latin typeface="+mj-lt"/>
                <a:cs typeface="Carlito"/>
              </a:rPr>
              <a:t>помнит</a:t>
            </a:r>
            <a:r>
              <a:rPr lang="ru-RU" spc="-60" dirty="0">
                <a:latin typeface="+mj-lt"/>
                <a:cs typeface="Carlito"/>
              </a:rPr>
              <a:t> </a:t>
            </a:r>
            <a:r>
              <a:rPr lang="ru-RU" dirty="0">
                <a:latin typeface="+mj-lt"/>
                <a:cs typeface="Carlito"/>
              </a:rPr>
              <a:t>ли</a:t>
            </a:r>
            <a:r>
              <a:rPr lang="ru-RU" spc="-55" dirty="0">
                <a:latin typeface="+mj-lt"/>
                <a:cs typeface="Carlito"/>
              </a:rPr>
              <a:t> </a:t>
            </a:r>
            <a:r>
              <a:rPr lang="ru-RU" spc="-25" dirty="0" smtClean="0">
                <a:latin typeface="+mj-lt"/>
                <a:cs typeface="Carlito"/>
              </a:rPr>
              <a:t>он</a:t>
            </a:r>
            <a:r>
              <a:rPr lang="ru-RU" dirty="0" smtClean="0">
                <a:latin typeface="+mj-lt"/>
                <a:cs typeface="Carlito"/>
              </a:rPr>
              <a:t> «</a:t>
            </a:r>
            <a:r>
              <a:rPr lang="ru-RU" dirty="0" err="1" smtClean="0">
                <a:latin typeface="+mj-lt"/>
                <a:cs typeface="Carlito"/>
              </a:rPr>
              <a:t>Мирилки</a:t>
            </a:r>
            <a:r>
              <a:rPr lang="ru-RU" dirty="0">
                <a:latin typeface="+mj-lt"/>
                <a:cs typeface="Carlito"/>
              </a:rPr>
              <a:t>».</a:t>
            </a:r>
            <a:r>
              <a:rPr lang="ru-RU" spc="-50" dirty="0">
                <a:latin typeface="+mj-lt"/>
                <a:cs typeface="Carlito"/>
              </a:rPr>
              <a:t> </a:t>
            </a:r>
            <a:r>
              <a:rPr lang="ru-RU" dirty="0">
                <a:latin typeface="+mj-lt"/>
                <a:cs typeface="Carlito"/>
              </a:rPr>
              <a:t>Если</a:t>
            </a:r>
            <a:r>
              <a:rPr lang="ru-RU" spc="-60" dirty="0">
                <a:latin typeface="+mj-lt"/>
                <a:cs typeface="Carlito"/>
              </a:rPr>
              <a:t> </a:t>
            </a:r>
            <a:r>
              <a:rPr lang="ru-RU" dirty="0">
                <a:latin typeface="+mj-lt"/>
                <a:cs typeface="Carlito"/>
              </a:rPr>
              <a:t>да,</a:t>
            </a:r>
            <a:r>
              <a:rPr lang="ru-RU" spc="-60" dirty="0">
                <a:latin typeface="+mj-lt"/>
                <a:cs typeface="Carlito"/>
              </a:rPr>
              <a:t> </a:t>
            </a:r>
            <a:r>
              <a:rPr lang="ru-RU" dirty="0">
                <a:latin typeface="+mj-lt"/>
                <a:cs typeface="Carlito"/>
              </a:rPr>
              <a:t>то</a:t>
            </a:r>
            <a:r>
              <a:rPr lang="ru-RU" spc="-55" dirty="0">
                <a:latin typeface="+mj-lt"/>
                <a:cs typeface="Carlito"/>
              </a:rPr>
              <a:t> </a:t>
            </a:r>
            <a:r>
              <a:rPr lang="ru-RU" spc="-10" dirty="0">
                <a:latin typeface="+mj-lt"/>
                <a:cs typeface="Carlito"/>
              </a:rPr>
              <a:t>какие?)</a:t>
            </a:r>
            <a:endParaRPr lang="ru-RU" dirty="0">
              <a:latin typeface="+mj-lt"/>
              <a:cs typeface="Carl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8448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6720">
              <a:lnSpc>
                <a:spcPct val="100000"/>
              </a:lnSpc>
              <a:spcBef>
                <a:spcPts val="100"/>
              </a:spcBef>
            </a:pPr>
            <a:r>
              <a:rPr lang="ru-RU" b="1" dirty="0" smtClean="0">
                <a:solidFill>
                  <a:srgbClr val="7030A0"/>
                </a:solidFill>
                <a:latin typeface="+mj-lt"/>
                <a:cs typeface="Carlito"/>
              </a:rPr>
              <a:t>«Друзья»</a:t>
            </a:r>
            <a:endParaRPr lang="ru-RU" b="1" dirty="0">
              <a:solidFill>
                <a:srgbClr val="7030A0"/>
              </a:solidFill>
              <a:latin typeface="+mj-lt"/>
              <a:cs typeface="Carlito"/>
            </a:endParaRPr>
          </a:p>
        </p:txBody>
      </p:sp>
      <p:pic>
        <p:nvPicPr>
          <p:cNvPr id="6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878" y="1844824"/>
            <a:ext cx="3326891" cy="475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04048" y="2200678"/>
            <a:ext cx="3132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Мирись, мирись, мирись.</a:t>
            </a:r>
          </a:p>
          <a:p>
            <a:r>
              <a:rPr lang="ru-RU" dirty="0"/>
              <a:t> </a:t>
            </a:r>
            <a:r>
              <a:rPr lang="ru-RU" dirty="0" smtClean="0"/>
              <a:t>И больше не дерись!</a:t>
            </a:r>
          </a:p>
          <a:p>
            <a:r>
              <a:rPr lang="ru-RU" dirty="0" smtClean="0"/>
              <a:t>А ведь драться нам нельзя</a:t>
            </a:r>
          </a:p>
          <a:p>
            <a:r>
              <a:rPr lang="ru-RU" dirty="0" smtClean="0"/>
              <a:t>Потому что мы друзья!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03220" y="3789040"/>
            <a:ext cx="34610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Хватит нам уже сердиться,</a:t>
            </a:r>
          </a:p>
          <a:p>
            <a:r>
              <a:rPr lang="ru-RU" dirty="0" smtClean="0"/>
              <a:t>Веселятся все вокруг!</a:t>
            </a:r>
          </a:p>
          <a:p>
            <a:r>
              <a:rPr lang="ru-RU" dirty="0" smtClean="0"/>
              <a:t>Поскорей давай мириться: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Ты, мне друг!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 – я твой друг.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Мы обиды все забудем,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 дружить как прежде будем!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335699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***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616530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Молодец! Отлично справляешься!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404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    Помоги</a:t>
            </a:r>
            <a:r>
              <a:rPr lang="ru-RU" sz="3200" spc="-65" dirty="0" smtClean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мне</a:t>
            </a:r>
            <a:r>
              <a:rPr lang="ru-RU" sz="3200" spc="-90" dirty="0">
                <a:solidFill>
                  <a:srgbClr val="7030A0"/>
                </a:solidFill>
              </a:rPr>
              <a:t> </a:t>
            </a:r>
            <a:r>
              <a:rPr lang="ru-RU" sz="3200" spc="-10" dirty="0" smtClean="0">
                <a:solidFill>
                  <a:srgbClr val="7030A0"/>
                </a:solidFill>
              </a:rPr>
              <a:t>пожалуйста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spc="-10" dirty="0" smtClean="0">
                <a:solidFill>
                  <a:srgbClr val="7030A0"/>
                </a:solidFill>
              </a:rPr>
              <a:t>объяснить</a:t>
            </a:r>
            <a:r>
              <a:rPr lang="ru-RU" sz="3200" spc="-120" dirty="0" smtClean="0">
                <a:solidFill>
                  <a:srgbClr val="7030A0"/>
                </a:solidFill>
              </a:rPr>
              <a:t> </a:t>
            </a:r>
            <a:r>
              <a:rPr lang="ru-RU" sz="3200" spc="-10" dirty="0">
                <a:solidFill>
                  <a:srgbClr val="7030A0"/>
                </a:solidFill>
              </a:rPr>
              <a:t>значение следующих</a:t>
            </a:r>
            <a:r>
              <a:rPr lang="ru-RU" sz="3200" spc="-130" dirty="0">
                <a:solidFill>
                  <a:srgbClr val="7030A0"/>
                </a:solidFill>
              </a:rPr>
              <a:t> </a:t>
            </a:r>
            <a:r>
              <a:rPr lang="ru-RU" sz="3200" spc="-10" dirty="0">
                <a:solidFill>
                  <a:srgbClr val="7030A0"/>
                </a:solidFill>
              </a:rPr>
              <a:t>пословиц: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object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1628800"/>
            <a:ext cx="3672408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2420888"/>
            <a:ext cx="3960440" cy="1982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635" marR="927100" indent="-24257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54635" algn="l"/>
                <a:tab pos="354965" algn="l"/>
              </a:tabLst>
            </a:pPr>
            <a:r>
              <a:rPr lang="ru-RU" sz="2400" dirty="0">
                <a:solidFill>
                  <a:srgbClr val="FF0000"/>
                </a:solidFill>
                <a:latin typeface="+mj-lt"/>
                <a:cs typeface="Carlito"/>
              </a:rPr>
              <a:t>	Нет</a:t>
            </a:r>
            <a:r>
              <a:rPr lang="ru-RU" sz="2400" spc="-4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j-lt"/>
                <a:cs typeface="Carlito"/>
              </a:rPr>
              <a:t>друга</a:t>
            </a:r>
            <a:r>
              <a:rPr lang="ru-RU" sz="2400" spc="-3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j-lt"/>
                <a:cs typeface="Carlito"/>
              </a:rPr>
              <a:t>–</a:t>
            </a:r>
            <a:r>
              <a:rPr lang="ru-RU" sz="2400" spc="-4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spc="-20" dirty="0">
                <a:solidFill>
                  <a:srgbClr val="FF0000"/>
                </a:solidFill>
                <a:latin typeface="+mj-lt"/>
                <a:cs typeface="Carlito"/>
              </a:rPr>
              <a:t>ищи, </a:t>
            </a:r>
            <a:endParaRPr lang="ru-RU" sz="2400" spc="-20" dirty="0" smtClean="0">
              <a:solidFill>
                <a:srgbClr val="FF0000"/>
              </a:solidFill>
              <a:latin typeface="+mj-lt"/>
              <a:cs typeface="Carlito"/>
            </a:endParaRPr>
          </a:p>
          <a:p>
            <a:pPr marL="12065" marR="927100">
              <a:lnSpc>
                <a:spcPct val="100000"/>
              </a:lnSpc>
              <a:spcBef>
                <a:spcPts val="95"/>
              </a:spcBef>
              <a:tabLst>
                <a:tab pos="254635" algn="l"/>
                <a:tab pos="354965" algn="l"/>
              </a:tabLst>
            </a:pPr>
            <a:r>
              <a:rPr lang="ru-RU" sz="2400" dirty="0" smtClean="0">
                <a:solidFill>
                  <a:srgbClr val="FF0000"/>
                </a:solidFill>
                <a:latin typeface="+mj-lt"/>
                <a:cs typeface="Carlito"/>
              </a:rPr>
              <a:t>а</a:t>
            </a:r>
            <a:r>
              <a:rPr lang="ru-RU" sz="2400" spc="-30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j-lt"/>
                <a:cs typeface="Carlito"/>
              </a:rPr>
              <a:t>нашел</a:t>
            </a:r>
            <a:r>
              <a:rPr lang="ru-RU" sz="2400" spc="-3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j-lt"/>
                <a:cs typeface="Carlito"/>
              </a:rPr>
              <a:t>–</a:t>
            </a:r>
            <a:r>
              <a:rPr lang="ru-RU" sz="2400" spc="-2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spc="-10" dirty="0">
                <a:solidFill>
                  <a:srgbClr val="FF0000"/>
                </a:solidFill>
                <a:latin typeface="+mj-lt"/>
                <a:cs typeface="Carlito"/>
              </a:rPr>
              <a:t>береги.</a:t>
            </a:r>
            <a:endParaRPr lang="ru-RU" sz="2400" dirty="0">
              <a:latin typeface="+mj-lt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363855" algn="l"/>
              </a:tabLst>
            </a:pPr>
            <a:r>
              <a:rPr lang="ru-RU" sz="2400" dirty="0" smtClean="0">
                <a:solidFill>
                  <a:srgbClr val="FF0000"/>
                </a:solidFill>
                <a:latin typeface="+mj-lt"/>
                <a:cs typeface="Carlito"/>
              </a:rPr>
              <a:t>2. Без</a:t>
            </a:r>
            <a:r>
              <a:rPr lang="ru-RU" sz="2400" spc="-45" dirty="0" smtClean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j-lt"/>
                <a:cs typeface="Carlito"/>
              </a:rPr>
              <a:t>друга</a:t>
            </a:r>
            <a:r>
              <a:rPr lang="ru-RU" sz="2400" spc="-20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j-lt"/>
                <a:cs typeface="Carlito"/>
              </a:rPr>
              <a:t>в</a:t>
            </a:r>
            <a:r>
              <a:rPr lang="ru-RU" sz="2400" spc="-4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j-lt"/>
                <a:cs typeface="Carlito"/>
              </a:rPr>
              <a:t>жизни</a:t>
            </a:r>
            <a:r>
              <a:rPr lang="ru-RU" sz="2400" spc="-35" dirty="0">
                <a:solidFill>
                  <a:srgbClr val="FF0000"/>
                </a:solidFill>
                <a:latin typeface="+mj-lt"/>
                <a:cs typeface="Carlito"/>
              </a:rPr>
              <a:t> </a:t>
            </a:r>
            <a:r>
              <a:rPr lang="ru-RU" sz="2400" spc="-10" dirty="0">
                <a:solidFill>
                  <a:srgbClr val="FF0000"/>
                </a:solidFill>
                <a:latin typeface="+mj-lt"/>
                <a:cs typeface="Carlito"/>
              </a:rPr>
              <a:t>туго.</a:t>
            </a:r>
            <a:endParaRPr lang="ru-RU" sz="2400" dirty="0">
              <a:latin typeface="+mj-lt"/>
              <a:cs typeface="Carlito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lang="ru-RU" dirty="0">
              <a:latin typeface="Carlito"/>
              <a:cs typeface="Carlito"/>
            </a:endParaRPr>
          </a:p>
          <a:p>
            <a:pPr marL="12700" marR="131445">
              <a:lnSpc>
                <a:spcPct val="100000"/>
              </a:lnSpc>
              <a:spcBef>
                <a:spcPts val="5"/>
              </a:spcBef>
            </a:pPr>
            <a:r>
              <a:rPr lang="ru-RU" sz="1600" dirty="0">
                <a:solidFill>
                  <a:srgbClr val="6F2F9F"/>
                </a:solidFill>
                <a:latin typeface="Carlito"/>
                <a:cs typeface="Carlito"/>
              </a:rPr>
              <a:t>(Порассуждайте</a:t>
            </a:r>
            <a:r>
              <a:rPr lang="ru-RU" sz="1600" spc="-7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z="1600" dirty="0">
                <a:solidFill>
                  <a:srgbClr val="6F2F9F"/>
                </a:solidFill>
                <a:latin typeface="Carlito"/>
                <a:cs typeface="Carlito"/>
              </a:rPr>
              <a:t>с</a:t>
            </a:r>
            <a:r>
              <a:rPr lang="ru-RU" sz="1600" spc="-4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z="1600" spc="-10" dirty="0">
                <a:solidFill>
                  <a:srgbClr val="6F2F9F"/>
                </a:solidFill>
                <a:latin typeface="Carlito"/>
                <a:cs typeface="Carlito"/>
              </a:rPr>
              <a:t>ребенком, </a:t>
            </a:r>
            <a:r>
              <a:rPr lang="ru-RU" sz="1600" dirty="0">
                <a:solidFill>
                  <a:srgbClr val="6F2F9F"/>
                </a:solidFill>
                <a:latin typeface="Carlito"/>
                <a:cs typeface="Carlito"/>
              </a:rPr>
              <a:t>что</a:t>
            </a:r>
            <a:r>
              <a:rPr lang="ru-RU" sz="1600" spc="-4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z="1600" spc="-10" dirty="0">
                <a:solidFill>
                  <a:srgbClr val="6F2F9F"/>
                </a:solidFill>
                <a:latin typeface="Carlito"/>
                <a:cs typeface="Carlito"/>
              </a:rPr>
              <a:t>означает</a:t>
            </a:r>
            <a:r>
              <a:rPr lang="ru-RU" sz="1600" spc="-5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z="1600" dirty="0">
                <a:solidFill>
                  <a:srgbClr val="6F2F9F"/>
                </a:solidFill>
                <a:latin typeface="Carlito"/>
                <a:cs typeface="Carlito"/>
              </a:rPr>
              <a:t>слово</a:t>
            </a:r>
            <a:r>
              <a:rPr lang="ru-RU" sz="1600" spc="-5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z="1600" spc="-10" dirty="0">
                <a:solidFill>
                  <a:srgbClr val="6F2F9F"/>
                </a:solidFill>
                <a:latin typeface="Carlito"/>
                <a:cs typeface="Carlito"/>
              </a:rPr>
              <a:t>«Туго»)</a:t>
            </a:r>
            <a:endParaRPr lang="ru-RU" sz="16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662252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marL="103505">
              <a:lnSpc>
                <a:spcPts val="3335"/>
              </a:lnSpc>
              <a:spcBef>
                <a:spcPts val="95"/>
              </a:spcBef>
            </a:pPr>
            <a:r>
              <a:rPr lang="ru-RU" b="1" dirty="0">
                <a:cs typeface="Arial"/>
              </a:rPr>
              <a:t>Станция</a:t>
            </a:r>
            <a:r>
              <a:rPr lang="ru-RU" b="1" spc="-105" dirty="0">
                <a:cs typeface="Arial"/>
              </a:rPr>
              <a:t> </a:t>
            </a:r>
            <a:r>
              <a:rPr lang="ru-RU" b="1" spc="-10" dirty="0">
                <a:cs typeface="Arial"/>
              </a:rPr>
              <a:t>конечная</a:t>
            </a:r>
            <a:r>
              <a:rPr lang="ru-RU" b="1" spc="-10" dirty="0" smtClean="0">
                <a:cs typeface="Arial"/>
              </a:rPr>
              <a:t>.</a:t>
            </a:r>
            <a:br>
              <a:rPr lang="ru-RU" b="1" spc="-10" dirty="0" smtClean="0">
                <a:cs typeface="Arial"/>
              </a:rPr>
            </a:br>
            <a:r>
              <a:rPr lang="ru-RU" b="1" spc="-10" dirty="0" smtClean="0">
                <a:cs typeface="Arial"/>
              </a:rPr>
              <a:t>  </a:t>
            </a:r>
            <a:r>
              <a:rPr lang="ru-RU" dirty="0">
                <a:cs typeface="Arial"/>
              </a:rPr>
              <a:t/>
            </a:r>
            <a:br>
              <a:rPr lang="ru-RU" dirty="0">
                <a:cs typeface="Arial"/>
              </a:rPr>
            </a:br>
            <a:r>
              <a:rPr lang="ru-RU" sz="6600" b="1" dirty="0">
                <a:solidFill>
                  <a:srgbClr val="FF0000"/>
                </a:solidFill>
                <a:cs typeface="Arial"/>
              </a:rPr>
              <a:t>«</a:t>
            </a:r>
            <a:r>
              <a:rPr lang="ru-RU" sz="7200" b="1" dirty="0">
                <a:solidFill>
                  <a:srgbClr val="FF0000"/>
                </a:solidFill>
                <a:cs typeface="Arial"/>
              </a:rPr>
              <a:t>Правила</a:t>
            </a:r>
            <a:r>
              <a:rPr lang="ru-RU" sz="7200" b="1" spc="-254" dirty="0">
                <a:solidFill>
                  <a:srgbClr val="FF0000"/>
                </a:solidFill>
                <a:cs typeface="Arial"/>
              </a:rPr>
              <a:t> </a:t>
            </a:r>
            <a:r>
              <a:rPr lang="ru-RU" sz="7200" b="1" spc="-10" dirty="0">
                <a:solidFill>
                  <a:srgbClr val="FF0000"/>
                </a:solidFill>
                <a:cs typeface="Arial"/>
              </a:rPr>
              <a:t>дружбы»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77281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849755" algn="l"/>
              </a:tabLst>
            </a:pP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(Предложите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 ребенку</a:t>
            </a:r>
            <a:r>
              <a:rPr lang="ru-RU" spc="-6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вспомнить,</a:t>
            </a:r>
            <a:r>
              <a:rPr lang="ru-RU" spc="-5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какие</a:t>
            </a:r>
            <a:r>
              <a:rPr lang="ru-RU" spc="-5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правила</a:t>
            </a:r>
            <a:r>
              <a:rPr lang="ru-RU" spc="-5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дружбы</a:t>
            </a:r>
            <a:r>
              <a:rPr lang="ru-RU" spc="-9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от</a:t>
            </a:r>
            <a:r>
              <a:rPr lang="ru-RU" spc="-6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знает.</a:t>
            </a:r>
            <a:endParaRPr lang="ru-RU" dirty="0">
              <a:latin typeface="Carlito"/>
              <a:cs typeface="Carlito"/>
            </a:endParaRPr>
          </a:p>
          <a:p>
            <a:pPr marR="128905" algn="ctr">
              <a:lnSpc>
                <a:spcPct val="100000"/>
              </a:lnSpc>
              <a:spcBef>
                <a:spcPts val="5"/>
              </a:spcBef>
            </a:pP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А</a:t>
            </a:r>
            <a:r>
              <a:rPr lang="ru-RU" spc="-8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затем,</a:t>
            </a:r>
            <a:r>
              <a:rPr lang="ru-RU" spc="-6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рассмотрите</a:t>
            </a:r>
            <a:r>
              <a:rPr lang="ru-RU" spc="-7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и</a:t>
            </a:r>
            <a:r>
              <a:rPr lang="ru-RU" spc="-6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обсудите</a:t>
            </a:r>
            <a:r>
              <a:rPr lang="ru-RU" spc="-8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каждую</a:t>
            </a:r>
            <a:r>
              <a:rPr lang="ru-RU" spc="-8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картинку.</a:t>
            </a:r>
            <a:endParaRPr lang="ru-RU" dirty="0">
              <a:latin typeface="Carlito"/>
              <a:cs typeface="Carlito"/>
            </a:endParaRPr>
          </a:p>
          <a:p>
            <a:pPr marR="128270" algn="ctr">
              <a:lnSpc>
                <a:spcPct val="100000"/>
              </a:lnSpc>
            </a:pP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Не</a:t>
            </a:r>
            <a:r>
              <a:rPr lang="ru-RU" spc="-3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25" dirty="0">
                <a:solidFill>
                  <a:srgbClr val="6F2F9F"/>
                </a:solidFill>
                <a:latin typeface="Carlito"/>
                <a:cs typeface="Carlito"/>
              </a:rPr>
              <a:t>забудьте</a:t>
            </a:r>
            <a:r>
              <a:rPr lang="ru-RU" spc="-6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похвалить</a:t>
            </a:r>
            <a:r>
              <a:rPr lang="ru-RU" spc="-5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своего</a:t>
            </a:r>
            <a:r>
              <a:rPr lang="ru-RU" spc="-5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малыша.)</a:t>
            </a:r>
            <a:endParaRPr lang="ru-RU" dirty="0">
              <a:latin typeface="Carlito"/>
              <a:cs typeface="Carlito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8085138" cy="3646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907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Помогай</a:t>
            </a:r>
            <a:r>
              <a:rPr lang="ru-RU" b="1" spc="-170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товарищу</a:t>
            </a:r>
            <a:r>
              <a:rPr lang="ru-RU" b="1" spc="-180" dirty="0">
                <a:solidFill>
                  <a:srgbClr val="7030A0"/>
                </a:solidFill>
              </a:rPr>
              <a:t> </a:t>
            </a:r>
            <a:r>
              <a:rPr lang="ru-RU" b="1" spc="-180" dirty="0" smtClean="0">
                <a:solidFill>
                  <a:srgbClr val="7030A0"/>
                </a:solidFill>
              </a:rPr>
              <a:t/>
            </a:r>
            <a:br>
              <a:rPr lang="ru-RU" b="1" spc="-180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в</a:t>
            </a:r>
            <a:r>
              <a:rPr lang="ru-RU" b="1" spc="-200" dirty="0" smtClean="0">
                <a:solidFill>
                  <a:srgbClr val="7030A0"/>
                </a:solidFill>
              </a:rPr>
              <a:t> </a:t>
            </a:r>
            <a:r>
              <a:rPr lang="ru-RU" b="1" spc="-10" dirty="0">
                <a:solidFill>
                  <a:srgbClr val="7030A0"/>
                </a:solidFill>
              </a:rPr>
              <a:t>трудную</a:t>
            </a:r>
            <a:r>
              <a:rPr lang="ru-RU" b="1" spc="-175" dirty="0">
                <a:solidFill>
                  <a:srgbClr val="7030A0"/>
                </a:solidFill>
              </a:rPr>
              <a:t> </a:t>
            </a:r>
            <a:r>
              <a:rPr lang="ru-RU" b="1" spc="-10" dirty="0" smtClean="0">
                <a:solidFill>
                  <a:srgbClr val="7030A0"/>
                </a:solidFill>
              </a:rPr>
              <a:t>минуту!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140274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14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91135">
              <a:lnSpc>
                <a:spcPct val="100000"/>
              </a:lnSpc>
              <a:spcBef>
                <a:spcPts val="95"/>
              </a:spcBef>
            </a:pPr>
            <a:r>
              <a:rPr lang="ru-RU" dirty="0">
                <a:solidFill>
                  <a:srgbClr val="7030A0"/>
                </a:solidFill>
              </a:rPr>
              <a:t>Если</a:t>
            </a:r>
            <a:r>
              <a:rPr lang="ru-RU" spc="-114" dirty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умеешь</a:t>
            </a:r>
            <a:r>
              <a:rPr lang="ru-RU" spc="-120" dirty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что-</a:t>
            </a:r>
            <a:r>
              <a:rPr lang="ru-RU" spc="-100" dirty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то</a:t>
            </a:r>
            <a:r>
              <a:rPr lang="ru-RU" spc="-130" dirty="0">
                <a:solidFill>
                  <a:srgbClr val="7030A0"/>
                </a:solidFill>
              </a:rPr>
              <a:t> </a:t>
            </a:r>
            <a:r>
              <a:rPr lang="ru-RU" spc="-10" dirty="0">
                <a:solidFill>
                  <a:srgbClr val="7030A0"/>
                </a:solidFill>
              </a:rPr>
              <a:t>делать,</a:t>
            </a:r>
            <a:br>
              <a:rPr lang="ru-RU" spc="-10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научи</a:t>
            </a:r>
            <a:r>
              <a:rPr lang="ru-RU" spc="-140" dirty="0">
                <a:solidFill>
                  <a:srgbClr val="7030A0"/>
                </a:solidFill>
              </a:rPr>
              <a:t> </a:t>
            </a:r>
            <a:r>
              <a:rPr lang="ru-RU" spc="-20" dirty="0" smtClean="0">
                <a:solidFill>
                  <a:srgbClr val="7030A0"/>
                </a:solidFill>
              </a:rPr>
              <a:t>друга!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object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4361139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1781" y="1556792"/>
            <a:ext cx="3975100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808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Останови</a:t>
            </a:r>
            <a:r>
              <a:rPr lang="ru-RU" b="1" spc="-140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товарища,</a:t>
            </a:r>
            <a:r>
              <a:rPr lang="ru-RU" b="1" spc="-145" dirty="0">
                <a:solidFill>
                  <a:srgbClr val="7030A0"/>
                </a:solidFill>
              </a:rPr>
              <a:t> </a:t>
            </a:r>
            <a:r>
              <a:rPr lang="ru-RU" b="1" spc="-145" dirty="0" smtClean="0">
                <a:solidFill>
                  <a:srgbClr val="7030A0"/>
                </a:solidFill>
              </a:rPr>
              <a:t/>
            </a:r>
            <a:br>
              <a:rPr lang="ru-RU" b="1" spc="-145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если</a:t>
            </a:r>
            <a:r>
              <a:rPr lang="ru-RU" b="1" spc="-150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он</a:t>
            </a:r>
            <a:r>
              <a:rPr lang="ru-RU" b="1" spc="-155" dirty="0">
                <a:solidFill>
                  <a:srgbClr val="7030A0"/>
                </a:solidFill>
              </a:rPr>
              <a:t> </a:t>
            </a:r>
            <a:r>
              <a:rPr lang="ru-RU" b="1" spc="-10" dirty="0">
                <a:solidFill>
                  <a:srgbClr val="7030A0"/>
                </a:solidFill>
              </a:rPr>
              <a:t>делает </a:t>
            </a:r>
            <a:r>
              <a:rPr lang="ru-RU" b="1" dirty="0">
                <a:solidFill>
                  <a:srgbClr val="7030A0"/>
                </a:solidFill>
              </a:rPr>
              <a:t>что</a:t>
            </a:r>
            <a:r>
              <a:rPr lang="ru-RU" b="1" spc="-60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–</a:t>
            </a:r>
            <a:r>
              <a:rPr lang="ru-RU" b="1" spc="-65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то</a:t>
            </a:r>
            <a:r>
              <a:rPr lang="ru-RU" b="1" spc="-75" dirty="0">
                <a:solidFill>
                  <a:srgbClr val="7030A0"/>
                </a:solidFill>
              </a:rPr>
              <a:t> </a:t>
            </a:r>
            <a:r>
              <a:rPr lang="ru-RU" b="1" spc="-10" dirty="0">
                <a:solidFill>
                  <a:srgbClr val="7030A0"/>
                </a:solidFill>
              </a:rPr>
              <a:t>плохое.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object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9763" y="1600200"/>
            <a:ext cx="754447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4142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Пожалей</a:t>
            </a:r>
            <a:r>
              <a:rPr lang="ru-RU" b="1" spc="-220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друга,</a:t>
            </a:r>
            <a:r>
              <a:rPr lang="ru-RU" b="1" spc="-229" dirty="0">
                <a:solidFill>
                  <a:srgbClr val="7030A0"/>
                </a:solidFill>
              </a:rPr>
              <a:t> </a:t>
            </a:r>
            <a:r>
              <a:rPr lang="ru-RU" b="1" spc="-10" dirty="0" smtClean="0">
                <a:solidFill>
                  <a:srgbClr val="7030A0"/>
                </a:solidFill>
              </a:rPr>
              <a:t>выслушай.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" name="object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340768"/>
            <a:ext cx="411204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96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Не</a:t>
            </a:r>
            <a:r>
              <a:rPr lang="ru-RU" b="1" spc="-125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отбирай</a:t>
            </a:r>
            <a:r>
              <a:rPr lang="ru-RU" b="1" spc="-105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игрушки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spc="-90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и</a:t>
            </a:r>
            <a:r>
              <a:rPr lang="ru-RU" b="1" spc="-110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не</a:t>
            </a:r>
            <a:r>
              <a:rPr lang="ru-RU" b="1" spc="-125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дерись</a:t>
            </a:r>
            <a:r>
              <a:rPr lang="ru-RU" b="1" spc="-85" dirty="0">
                <a:solidFill>
                  <a:srgbClr val="7030A0"/>
                </a:solidFill>
              </a:rPr>
              <a:t> </a:t>
            </a:r>
            <a:r>
              <a:rPr lang="ru-RU" b="1" spc="-50" dirty="0">
                <a:solidFill>
                  <a:srgbClr val="7030A0"/>
                </a:solidFill>
              </a:rPr>
              <a:t>с </a:t>
            </a:r>
            <a:r>
              <a:rPr lang="ru-RU" b="1" spc="-10" dirty="0" smtClean="0">
                <a:solidFill>
                  <a:srgbClr val="7030A0"/>
                </a:solidFill>
              </a:rPr>
              <a:t>товарищем.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object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362241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1960" y="1700808"/>
            <a:ext cx="4838192" cy="4430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3827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-20" dirty="0">
                <a:solidFill>
                  <a:srgbClr val="7030A0"/>
                </a:solidFill>
              </a:rPr>
              <a:t>Поделись</a:t>
            </a:r>
            <a:r>
              <a:rPr lang="ru-RU" b="1" spc="-105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с</a:t>
            </a:r>
            <a:r>
              <a:rPr lang="ru-RU" b="1" spc="-130" dirty="0">
                <a:solidFill>
                  <a:srgbClr val="7030A0"/>
                </a:solidFill>
              </a:rPr>
              <a:t> </a:t>
            </a:r>
            <a:r>
              <a:rPr lang="ru-RU" b="1" spc="-10" dirty="0" smtClean="0">
                <a:solidFill>
                  <a:srgbClr val="7030A0"/>
                </a:solidFill>
              </a:rPr>
              <a:t>товарищем.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object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196753"/>
            <a:ext cx="4621732" cy="396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4608" y="2420888"/>
            <a:ext cx="4279392" cy="412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1679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164465" indent="0" algn="ctr">
              <a:lnSpc>
                <a:spcPct val="100000"/>
              </a:lnSpc>
              <a:buNone/>
            </a:pPr>
            <a:r>
              <a:rPr lang="ru-RU" sz="2400" spc="-10" dirty="0">
                <a:solidFill>
                  <a:srgbClr val="FF0000"/>
                </a:solidFill>
                <a:latin typeface="+mj-lt"/>
                <a:cs typeface="Arial"/>
              </a:rPr>
              <a:t>«Путешествие</a:t>
            </a:r>
            <a:r>
              <a:rPr lang="ru-RU" sz="2400" spc="-4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j-lt"/>
                <a:cs typeface="Arial"/>
              </a:rPr>
              <a:t>в</a:t>
            </a:r>
            <a:r>
              <a:rPr lang="ru-RU" sz="2400" spc="-60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+mj-lt"/>
                <a:cs typeface="Arial"/>
              </a:rPr>
              <a:t>страну</a:t>
            </a:r>
            <a:r>
              <a:rPr lang="ru-RU" sz="2400" spc="-6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ru-RU" sz="2400" spc="-10" dirty="0">
                <a:solidFill>
                  <a:srgbClr val="FF0000"/>
                </a:solidFill>
                <a:latin typeface="+mj-lt"/>
                <a:cs typeface="Arial"/>
              </a:rPr>
              <a:t>Дружбы»</a:t>
            </a:r>
            <a:endParaRPr lang="ru-RU" sz="2400" dirty="0">
              <a:latin typeface="+mj-lt"/>
              <a:cs typeface="Arial"/>
            </a:endParaRPr>
          </a:p>
          <a:p>
            <a:pPr marL="0" marR="153035" indent="0" algn="ctr">
              <a:lnSpc>
                <a:spcPct val="100000"/>
              </a:lnSpc>
              <a:spcBef>
                <a:spcPts val="20"/>
              </a:spcBef>
              <a:buNone/>
            </a:pP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Презентация</a:t>
            </a:r>
            <a:r>
              <a:rPr lang="ru-RU" sz="1800" b="1" spc="-60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+mj-lt"/>
                <a:cs typeface="Arial"/>
              </a:rPr>
              <a:t>предназначена</a:t>
            </a:r>
            <a:r>
              <a:rPr lang="ru-RU" sz="1800" b="1" spc="-65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для</a:t>
            </a:r>
            <a:r>
              <a:rPr lang="ru-RU" sz="1800" b="1" spc="-50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совместной</a:t>
            </a:r>
            <a:r>
              <a:rPr lang="ru-RU" sz="1800" b="1" spc="-55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деятельности</a:t>
            </a:r>
            <a:r>
              <a:rPr lang="ru-RU" sz="1800" b="1" spc="-35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Вас</a:t>
            </a:r>
            <a:r>
              <a:rPr lang="ru-RU" sz="1800" b="1" spc="-40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и</a:t>
            </a:r>
            <a:r>
              <a:rPr lang="ru-RU" sz="1800" b="1" spc="-75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+mj-lt"/>
                <a:cs typeface="Arial"/>
              </a:rPr>
              <a:t>ваших</a:t>
            </a:r>
            <a:endParaRPr lang="ru-RU" sz="1800" dirty="0">
              <a:latin typeface="+mj-lt"/>
              <a:cs typeface="Arial"/>
            </a:endParaRPr>
          </a:p>
          <a:p>
            <a:pPr marL="0" marR="165735" indent="0" algn="ctr">
              <a:lnSpc>
                <a:spcPct val="100000"/>
              </a:lnSpc>
              <a:buNone/>
            </a:pPr>
            <a:r>
              <a:rPr lang="ru-RU" sz="1800" b="1" dirty="0" smtClean="0">
                <a:solidFill>
                  <a:srgbClr val="001F5F"/>
                </a:solidFill>
                <a:latin typeface="+mj-lt"/>
                <a:cs typeface="Arial"/>
              </a:rPr>
              <a:t>    деток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.</a:t>
            </a:r>
            <a:r>
              <a:rPr lang="ru-RU" sz="1800" b="1" spc="-65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Вам</a:t>
            </a:r>
            <a:r>
              <a:rPr lang="ru-RU" sz="1800" b="1" spc="-85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+mj-lt"/>
                <a:cs typeface="Arial"/>
              </a:rPr>
              <a:t>необходимо</a:t>
            </a:r>
            <a:r>
              <a:rPr lang="ru-RU" sz="1800" b="1" spc="-105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помочь</a:t>
            </a:r>
            <a:r>
              <a:rPr lang="ru-RU" sz="1800" b="1" spc="-90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деткам</a:t>
            </a:r>
            <a:r>
              <a:rPr lang="ru-RU" sz="1800" b="1" spc="-70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справится</a:t>
            </a:r>
            <a:r>
              <a:rPr lang="ru-RU" sz="1800" b="1" spc="-80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со</a:t>
            </a:r>
            <a:r>
              <a:rPr lang="ru-RU" sz="1800" b="1" spc="-80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+mj-lt"/>
                <a:cs typeface="Arial"/>
              </a:rPr>
              <a:t>всеми</a:t>
            </a:r>
            <a:r>
              <a:rPr lang="ru-RU" sz="1800" b="1" spc="-105" dirty="0">
                <a:solidFill>
                  <a:srgbClr val="001F5F"/>
                </a:solidFill>
                <a:latin typeface="+mj-lt"/>
                <a:cs typeface="Arial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+mj-lt"/>
                <a:cs typeface="Arial"/>
              </a:rPr>
              <a:t>заданиями.</a:t>
            </a:r>
            <a:endParaRPr lang="ru-RU" sz="1800" dirty="0">
              <a:latin typeface="+mj-lt"/>
              <a:cs typeface="Arial"/>
            </a:endParaRPr>
          </a:p>
          <a:p>
            <a:pPr marL="469900" marR="5080" indent="-457200">
              <a:spcBef>
                <a:spcPts val="1735"/>
              </a:spcBef>
              <a:buFont typeface="Arial"/>
              <a:buChar char="•"/>
              <a:tabLst>
                <a:tab pos="469900" algn="l"/>
              </a:tabLst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Вы</a:t>
            </a:r>
            <a:r>
              <a:rPr lang="ru-RU" sz="2400" b="1" spc="-114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узнаете,</a:t>
            </a:r>
            <a:r>
              <a:rPr lang="ru-RU" sz="2400" b="1" spc="-8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какими</a:t>
            </a:r>
            <a:r>
              <a:rPr lang="ru-RU" sz="2400" b="1" spc="-8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знаниями</a:t>
            </a:r>
            <a:r>
              <a:rPr lang="ru-RU" sz="2400" b="1" spc="-8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должен</a:t>
            </a:r>
            <a:r>
              <a:rPr lang="ru-RU" sz="2400" b="1" spc="-10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владеть</a:t>
            </a:r>
            <a:r>
              <a:rPr lang="ru-RU" sz="2400" b="1" spc="-10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ребенок</a:t>
            </a:r>
            <a:r>
              <a:rPr lang="ru-RU" sz="2400" b="1" spc="-9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25" dirty="0">
                <a:solidFill>
                  <a:srgbClr val="C00000"/>
                </a:solidFill>
                <a:latin typeface="+mj-lt"/>
                <a:cs typeface="Carlito"/>
              </a:rPr>
              <a:t>на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тему</a:t>
            </a:r>
            <a:r>
              <a:rPr lang="ru-RU" sz="2400" b="1" spc="-10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«Дружба»</a:t>
            </a:r>
            <a:endParaRPr lang="ru-RU" sz="2400" dirty="0">
              <a:latin typeface="+mj-lt"/>
              <a:cs typeface="Carlito"/>
            </a:endParaRPr>
          </a:p>
          <a:p>
            <a:pPr marL="469265" indent="-456565">
              <a:buFont typeface="Arial"/>
              <a:buChar char="•"/>
              <a:tabLst>
                <a:tab pos="46926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Вам</a:t>
            </a:r>
            <a:r>
              <a:rPr lang="ru-RU" sz="2400" b="1" spc="-6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предстоит</a:t>
            </a:r>
            <a:r>
              <a:rPr lang="ru-RU" sz="2400" b="1" spc="-8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отгадать</a:t>
            </a:r>
            <a:r>
              <a:rPr lang="ru-RU" sz="2400" b="1" spc="-8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с</a:t>
            </a:r>
            <a:r>
              <a:rPr lang="ru-RU" sz="2400" b="1" spc="-8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ребенком</a:t>
            </a:r>
            <a:r>
              <a:rPr lang="ru-RU" sz="2400" b="1" spc="-5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загадки.</a:t>
            </a:r>
            <a:endParaRPr lang="ru-RU" sz="2400" dirty="0">
              <a:latin typeface="+mj-lt"/>
              <a:cs typeface="Carlito"/>
            </a:endParaRPr>
          </a:p>
          <a:p>
            <a:pPr marL="469265" indent="-456565">
              <a:buFont typeface="Arial"/>
              <a:buChar char="•"/>
              <a:tabLst>
                <a:tab pos="46926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Вспомнить</a:t>
            </a:r>
            <a:r>
              <a:rPr lang="ru-RU" sz="2400" b="1" spc="-114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значение</a:t>
            </a:r>
            <a:r>
              <a:rPr lang="ru-RU" sz="2400" b="1" spc="-10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понятия</a:t>
            </a:r>
            <a:r>
              <a:rPr lang="ru-RU" sz="2400" b="1" spc="-11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«Дружба».</a:t>
            </a:r>
            <a:endParaRPr lang="ru-RU" sz="2400" dirty="0">
              <a:latin typeface="+mj-lt"/>
              <a:cs typeface="Carlito"/>
            </a:endParaRPr>
          </a:p>
          <a:p>
            <a:pPr marL="469265" indent="-456565">
              <a:buFont typeface="Arial"/>
              <a:buChar char="•"/>
              <a:tabLst>
                <a:tab pos="46926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Прочитать</a:t>
            </a:r>
            <a:r>
              <a:rPr lang="ru-RU" sz="2400" b="1" spc="-8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с</a:t>
            </a:r>
            <a:r>
              <a:rPr lang="ru-RU" sz="2400" b="1" spc="-7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малышом</a:t>
            </a:r>
            <a:r>
              <a:rPr lang="ru-RU" sz="2400" b="1" spc="-7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стихотворения</a:t>
            </a:r>
            <a:r>
              <a:rPr lang="ru-RU" sz="2400" b="1" spc="-5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о</a:t>
            </a:r>
            <a:r>
              <a:rPr lang="ru-RU" sz="2400" b="1" spc="-8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дружбе.</a:t>
            </a:r>
            <a:endParaRPr lang="ru-RU" sz="2400" dirty="0">
              <a:latin typeface="+mj-lt"/>
              <a:cs typeface="Carlito"/>
            </a:endParaRPr>
          </a:p>
          <a:p>
            <a:pPr marL="469265" indent="-456565">
              <a:buFont typeface="Arial"/>
              <a:buChar char="•"/>
              <a:tabLst>
                <a:tab pos="46926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Обсудить</a:t>
            </a:r>
            <a:r>
              <a:rPr lang="ru-RU" sz="2400" b="1" spc="-8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значение</a:t>
            </a:r>
            <a:r>
              <a:rPr lang="ru-RU" sz="2400" b="1" spc="-6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пословиц</a:t>
            </a:r>
            <a:r>
              <a:rPr lang="ru-RU" sz="2400" b="1" spc="-6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о</a:t>
            </a:r>
            <a:r>
              <a:rPr lang="ru-RU" sz="2400" b="1" spc="-8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дружбе.</a:t>
            </a:r>
            <a:endParaRPr lang="ru-RU" sz="2400" dirty="0">
              <a:latin typeface="+mj-lt"/>
              <a:cs typeface="Carlito"/>
            </a:endParaRPr>
          </a:p>
          <a:p>
            <a:pPr marL="469265" indent="-456565">
              <a:spcBef>
                <a:spcPts val="5"/>
              </a:spcBef>
              <a:buFont typeface="Arial"/>
              <a:buChar char="•"/>
              <a:tabLst>
                <a:tab pos="46926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Вспомнить</a:t>
            </a:r>
            <a:r>
              <a:rPr lang="ru-RU" sz="2400" b="1" spc="-10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«</a:t>
            </a:r>
            <a:r>
              <a:rPr lang="ru-RU" sz="2400" b="1" spc="-10" dirty="0" err="1">
                <a:solidFill>
                  <a:srgbClr val="C00000"/>
                </a:solidFill>
                <a:latin typeface="+mj-lt"/>
                <a:cs typeface="Carlito"/>
              </a:rPr>
              <a:t>Мирилки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»</a:t>
            </a:r>
            <a:endParaRPr lang="ru-RU" sz="2400" dirty="0">
              <a:latin typeface="+mj-lt"/>
              <a:cs typeface="Carlito"/>
            </a:endParaRPr>
          </a:p>
          <a:p>
            <a:pPr marL="469265" indent="-456565">
              <a:buFont typeface="Arial"/>
              <a:buChar char="•"/>
              <a:tabLst>
                <a:tab pos="46926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Закрепить</a:t>
            </a:r>
            <a:r>
              <a:rPr lang="ru-RU" sz="2400" b="1" spc="-85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Carlito"/>
              </a:rPr>
              <a:t>«Правила</a:t>
            </a:r>
            <a:r>
              <a:rPr lang="ru-RU" sz="2400" b="1" spc="-90" dirty="0">
                <a:solidFill>
                  <a:srgbClr val="C00000"/>
                </a:solidFill>
                <a:latin typeface="+mj-lt"/>
                <a:cs typeface="Carlito"/>
              </a:rPr>
              <a:t> </a:t>
            </a:r>
            <a:r>
              <a:rPr lang="ru-RU" sz="2400" b="1" spc="-10" dirty="0">
                <a:solidFill>
                  <a:srgbClr val="C00000"/>
                </a:solidFill>
                <a:latin typeface="+mj-lt"/>
                <a:cs typeface="Carlito"/>
              </a:rPr>
              <a:t>дружбы»</a:t>
            </a:r>
            <a:endParaRPr lang="ru-RU" sz="2400" dirty="0">
              <a:latin typeface="+mj-lt"/>
              <a:cs typeface="Carlito"/>
            </a:endParaRPr>
          </a:p>
          <a:p>
            <a:endParaRPr lang="ru-RU" sz="1400" dirty="0"/>
          </a:p>
        </p:txBody>
      </p:sp>
      <p:pic>
        <p:nvPicPr>
          <p:cNvPr id="4" name="Picture 3" descr="C:\Users\Владелец\Desktop\бренд сада\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1286473" cy="12858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642929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ru-RU" i="1" spc="-10" dirty="0">
                <a:solidFill>
                  <a:srgbClr val="000000"/>
                </a:solidFill>
              </a:rPr>
              <a:t>Здравствуйте,</a:t>
            </a:r>
            <a:r>
              <a:rPr lang="ru-RU" i="1" spc="-140" dirty="0">
                <a:solidFill>
                  <a:srgbClr val="000000"/>
                </a:solidFill>
              </a:rPr>
              <a:t> </a:t>
            </a:r>
            <a:r>
              <a:rPr lang="ru-RU" i="1" spc="-10" dirty="0">
                <a:solidFill>
                  <a:srgbClr val="000000"/>
                </a:solidFill>
              </a:rPr>
              <a:t>уважаемые</a:t>
            </a:r>
            <a:r>
              <a:rPr lang="ru-RU" i="1" spc="-140" dirty="0">
                <a:solidFill>
                  <a:srgbClr val="000000"/>
                </a:solidFill>
              </a:rPr>
              <a:t> </a:t>
            </a:r>
            <a:r>
              <a:rPr lang="ru-RU" i="1" spc="-10" dirty="0">
                <a:solidFill>
                  <a:srgbClr val="000000"/>
                </a:solidFill>
              </a:rPr>
              <a:t>родители!</a:t>
            </a:r>
            <a:endParaRPr lang="ru-RU" i="1" dirty="0"/>
          </a:p>
          <a:p>
            <a:pPr marL="781050" marR="201930" indent="-466725" algn="ctr"/>
            <a:r>
              <a:rPr lang="ru-RU" i="1" spc="-20" dirty="0"/>
              <a:t>Представляем</a:t>
            </a:r>
            <a:r>
              <a:rPr lang="ru-RU" i="1" spc="-85" dirty="0"/>
              <a:t> </a:t>
            </a:r>
            <a:r>
              <a:rPr lang="ru-RU" i="1" dirty="0"/>
              <a:t>вашему</a:t>
            </a:r>
            <a:r>
              <a:rPr lang="ru-RU" i="1" spc="-90" dirty="0"/>
              <a:t> </a:t>
            </a:r>
            <a:r>
              <a:rPr lang="ru-RU" i="1" spc="-10" dirty="0"/>
              <a:t>вниманию </a:t>
            </a:r>
            <a:r>
              <a:rPr lang="ru-RU" i="1" dirty="0"/>
              <a:t>обобщающую</a:t>
            </a:r>
            <a:r>
              <a:rPr lang="ru-RU" i="1" spc="-155" dirty="0"/>
              <a:t> </a:t>
            </a:r>
            <a:r>
              <a:rPr lang="ru-RU" i="1" spc="-10" dirty="0"/>
              <a:t>презентацию</a:t>
            </a:r>
            <a:endParaRPr lang="ru-RU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5"/>
          <a:stretch/>
        </p:blipFill>
        <p:spPr bwMode="auto">
          <a:xfrm>
            <a:off x="6948264" y="4581128"/>
            <a:ext cx="2042236" cy="1512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Играй</a:t>
            </a:r>
            <a:r>
              <a:rPr lang="ru-RU" spc="-120" dirty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с</a:t>
            </a:r>
            <a:r>
              <a:rPr lang="ru-RU" spc="-140" dirty="0">
                <a:solidFill>
                  <a:srgbClr val="7030A0"/>
                </a:solidFill>
              </a:rPr>
              <a:t> </a:t>
            </a:r>
            <a:r>
              <a:rPr lang="ru-RU" spc="-10" dirty="0">
                <a:solidFill>
                  <a:srgbClr val="7030A0"/>
                </a:solidFill>
              </a:rPr>
              <a:t>ребятами</a:t>
            </a:r>
            <a:r>
              <a:rPr lang="ru-RU" spc="-120" dirty="0">
                <a:solidFill>
                  <a:srgbClr val="7030A0"/>
                </a:solidFill>
              </a:rPr>
              <a:t> </a:t>
            </a:r>
            <a:r>
              <a:rPr lang="ru-RU" spc="-10" dirty="0" smtClean="0">
                <a:solidFill>
                  <a:srgbClr val="7030A0"/>
                </a:solidFill>
              </a:rPr>
              <a:t>дружно.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object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916832"/>
            <a:ext cx="758152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386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928" r="13878" b="470"/>
          <a:stretch/>
        </p:blipFill>
        <p:spPr bwMode="auto">
          <a:xfrm>
            <a:off x="323528" y="2132856"/>
            <a:ext cx="2520280" cy="3935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229600" cy="1930226"/>
          </a:xfrm>
        </p:spPr>
        <p:txBody>
          <a:bodyPr>
            <a:normAutofit/>
          </a:bodyPr>
          <a:lstStyle/>
          <a:p>
            <a:r>
              <a:rPr lang="ru-RU" sz="3200" spc="-25" dirty="0">
                <a:solidFill>
                  <a:srgbClr val="7030A0"/>
                </a:solidFill>
              </a:rPr>
              <a:t>Ребята,</a:t>
            </a:r>
            <a:r>
              <a:rPr lang="ru-RU" sz="3200" spc="-80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вы</a:t>
            </a:r>
            <a:r>
              <a:rPr lang="ru-RU" sz="3200" spc="-90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меня</a:t>
            </a:r>
            <a:r>
              <a:rPr lang="ru-RU" sz="3200" spc="-75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так</a:t>
            </a:r>
            <a:r>
              <a:rPr lang="ru-RU" sz="3200" spc="-80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выручили.</a:t>
            </a:r>
            <a:r>
              <a:rPr lang="ru-RU" sz="3200" spc="-114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Помогли</a:t>
            </a:r>
            <a:r>
              <a:rPr lang="ru-RU" sz="3200" spc="-100" dirty="0">
                <a:solidFill>
                  <a:srgbClr val="7030A0"/>
                </a:solidFill>
              </a:rPr>
              <a:t> </a:t>
            </a:r>
            <a:r>
              <a:rPr lang="ru-RU" sz="3200" spc="-25" dirty="0">
                <a:solidFill>
                  <a:srgbClr val="7030A0"/>
                </a:solidFill>
              </a:rPr>
              <a:t>мне </a:t>
            </a:r>
            <a:r>
              <a:rPr lang="ru-RU" sz="3200" spc="-10" dirty="0">
                <a:solidFill>
                  <a:srgbClr val="7030A0"/>
                </a:solidFill>
              </a:rPr>
              <a:t>разгадать</a:t>
            </a:r>
            <a:r>
              <a:rPr lang="ru-RU" sz="3200" spc="-125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загадки,</a:t>
            </a:r>
            <a:r>
              <a:rPr lang="ru-RU" sz="3200" spc="-114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которые</a:t>
            </a:r>
            <a:r>
              <a:rPr lang="ru-RU" sz="3200" spc="-110" dirty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дал</a:t>
            </a:r>
            <a:r>
              <a:rPr lang="ru-RU" sz="3200" spc="-110" dirty="0">
                <a:solidFill>
                  <a:srgbClr val="7030A0"/>
                </a:solidFill>
              </a:rPr>
              <a:t> </a:t>
            </a:r>
            <a:r>
              <a:rPr lang="ru-RU" sz="3200" spc="-10" dirty="0" err="1">
                <a:solidFill>
                  <a:srgbClr val="7030A0"/>
                </a:solidFill>
              </a:rPr>
              <a:t>Знайка</a:t>
            </a:r>
            <a:r>
              <a:rPr lang="ru-RU" sz="3200" spc="-10" dirty="0">
                <a:solidFill>
                  <a:srgbClr val="7030A0"/>
                </a:solidFill>
              </a:rPr>
              <a:t>.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4188157" y="2132856"/>
            <a:ext cx="4955843" cy="2968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810" algn="ctr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Рассказали</a:t>
            </a:r>
            <a:r>
              <a:rPr sz="2400" spc="-10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мне</a:t>
            </a:r>
            <a:r>
              <a:rPr sz="2400" spc="-8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spc="-10" dirty="0">
                <a:solidFill>
                  <a:srgbClr val="6F2F9F"/>
                </a:solidFill>
                <a:latin typeface="+mj-lt"/>
                <a:cs typeface="Arial"/>
              </a:rPr>
              <a:t>стихотворения</a:t>
            </a:r>
            <a:r>
              <a:rPr sz="2400" spc="-85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о</a:t>
            </a:r>
            <a:r>
              <a:rPr sz="2400" spc="-5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дружбе,</a:t>
            </a:r>
            <a:r>
              <a:rPr sz="2400" spc="-10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spc="-50" dirty="0">
                <a:solidFill>
                  <a:srgbClr val="6F2F9F"/>
                </a:solidFill>
                <a:latin typeface="+mj-lt"/>
                <a:cs typeface="Arial"/>
              </a:rPr>
              <a:t>а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также</a:t>
            </a:r>
            <a:r>
              <a:rPr sz="2400" spc="-8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пояснили</a:t>
            </a:r>
            <a:r>
              <a:rPr sz="2400" spc="-8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значение</a:t>
            </a:r>
            <a:r>
              <a:rPr sz="2400" spc="-65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пословиц.</a:t>
            </a:r>
            <a:r>
              <a:rPr sz="2400" spc="-7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А</a:t>
            </a:r>
            <a:r>
              <a:rPr sz="2400" spc="-4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еще</a:t>
            </a:r>
            <a:r>
              <a:rPr sz="2400" spc="-50" dirty="0">
                <a:solidFill>
                  <a:srgbClr val="6F2F9F"/>
                </a:solidFill>
                <a:latin typeface="+mj-lt"/>
                <a:cs typeface="Arial"/>
              </a:rPr>
              <a:t> я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теперь</a:t>
            </a:r>
            <a:r>
              <a:rPr sz="2400" spc="-55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знаю</a:t>
            </a:r>
            <a:r>
              <a:rPr sz="2400" spc="-25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«Правила</a:t>
            </a:r>
            <a:r>
              <a:rPr sz="2400" spc="-6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дружбы»</a:t>
            </a:r>
            <a:r>
              <a:rPr sz="2400" spc="-7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и</a:t>
            </a:r>
            <a:r>
              <a:rPr sz="2400" spc="-25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spc="-20" dirty="0">
                <a:solidFill>
                  <a:srgbClr val="6F2F9F"/>
                </a:solidFill>
                <a:latin typeface="+mj-lt"/>
                <a:cs typeface="Arial"/>
              </a:rPr>
              <a:t>могу</a:t>
            </a:r>
            <a:endParaRPr sz="2400" dirty="0">
              <a:latin typeface="+mj-lt"/>
              <a:cs typeface="Arial"/>
            </a:endParaRPr>
          </a:p>
          <a:p>
            <a:pPr marL="433070" marR="412750" indent="-1270" algn="ctr">
              <a:lnSpc>
                <a:spcPct val="100000"/>
              </a:lnSpc>
              <a:tabLst>
                <a:tab pos="4922520" algn="l"/>
              </a:tabLst>
            </a:pPr>
            <a:r>
              <a:rPr sz="2400" dirty="0" err="1">
                <a:solidFill>
                  <a:srgbClr val="6F2F9F"/>
                </a:solidFill>
                <a:latin typeface="+mj-lt"/>
                <a:cs typeface="Arial"/>
              </a:rPr>
              <a:t>смело</a:t>
            </a:r>
            <a:r>
              <a:rPr sz="2400" spc="-155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 err="1" smtClean="0">
                <a:solidFill>
                  <a:srgbClr val="6F2F9F"/>
                </a:solidFill>
                <a:latin typeface="+mj-lt"/>
                <a:cs typeface="Arial"/>
              </a:rPr>
              <a:t>возвращаться</a:t>
            </a:r>
            <a:r>
              <a:rPr lang="ru-RU" sz="2400" spc="-145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spc="-50" dirty="0" smtClean="0">
                <a:solidFill>
                  <a:srgbClr val="6F2F9F"/>
                </a:solidFill>
                <a:latin typeface="+mj-lt"/>
                <a:cs typeface="Arial"/>
              </a:rPr>
              <a:t>в</a:t>
            </a:r>
            <a:r>
              <a:rPr lang="ru-RU" sz="240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 err="1" smtClean="0">
                <a:solidFill>
                  <a:srgbClr val="6F2F9F"/>
                </a:solidFill>
                <a:latin typeface="+mj-lt"/>
                <a:cs typeface="Arial"/>
              </a:rPr>
              <a:t>свою</a:t>
            </a:r>
            <a:r>
              <a:rPr sz="2400" spc="-45" dirty="0" smtClean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spc="-20" dirty="0">
                <a:solidFill>
                  <a:srgbClr val="6F2F9F"/>
                </a:solidFill>
                <a:latin typeface="+mj-lt"/>
                <a:cs typeface="Arial"/>
              </a:rPr>
              <a:t>Цветочную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страну</a:t>
            </a:r>
            <a:r>
              <a:rPr sz="2400" spc="-8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и</a:t>
            </a:r>
            <a:r>
              <a:rPr sz="2400" spc="-5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поделиться</a:t>
            </a:r>
            <a:r>
              <a:rPr sz="2400" spc="-75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своими</a:t>
            </a:r>
            <a:r>
              <a:rPr sz="2400" spc="-8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dirty="0">
                <a:solidFill>
                  <a:srgbClr val="6F2F9F"/>
                </a:solidFill>
                <a:latin typeface="+mj-lt"/>
                <a:cs typeface="Arial"/>
              </a:rPr>
              <a:t>знаниями</a:t>
            </a:r>
            <a:r>
              <a:rPr sz="2400" spc="-60" dirty="0">
                <a:solidFill>
                  <a:srgbClr val="6F2F9F"/>
                </a:solidFill>
                <a:latin typeface="+mj-lt"/>
                <a:cs typeface="Arial"/>
              </a:rPr>
              <a:t> </a:t>
            </a:r>
            <a:r>
              <a:rPr sz="2400" spc="-50" dirty="0">
                <a:solidFill>
                  <a:srgbClr val="6F2F9F"/>
                </a:solidFill>
                <a:latin typeface="+mj-lt"/>
                <a:cs typeface="Arial"/>
              </a:rPr>
              <a:t>с </a:t>
            </a:r>
            <a:r>
              <a:rPr sz="2400" spc="-10" dirty="0">
                <a:solidFill>
                  <a:srgbClr val="6F2F9F"/>
                </a:solidFill>
                <a:latin typeface="+mj-lt"/>
                <a:cs typeface="Arial"/>
              </a:rPr>
              <a:t>друзьями.</a:t>
            </a:r>
            <a:endParaRPr sz="24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398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599183"/>
            <a:ext cx="8208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5400" b="1" i="1" dirty="0">
                <a:solidFill>
                  <a:srgbClr val="6F2F9F"/>
                </a:solidFill>
                <a:cs typeface="Times New Roman"/>
              </a:rPr>
              <a:t>Спасибо</a:t>
            </a:r>
            <a:r>
              <a:rPr lang="ru-RU" sz="5400" b="1" i="1" spc="-95" dirty="0">
                <a:solidFill>
                  <a:srgbClr val="6F2F9F"/>
                </a:solidFill>
                <a:cs typeface="Times New Roman"/>
              </a:rPr>
              <a:t> </a:t>
            </a:r>
            <a:r>
              <a:rPr lang="ru-RU" sz="5400" b="1" i="1" dirty="0">
                <a:solidFill>
                  <a:srgbClr val="6F2F9F"/>
                </a:solidFill>
                <a:cs typeface="Times New Roman"/>
              </a:rPr>
              <a:t>вам</a:t>
            </a:r>
            <a:r>
              <a:rPr lang="ru-RU" sz="5400" b="1" i="1" spc="-90" dirty="0">
                <a:solidFill>
                  <a:srgbClr val="6F2F9F"/>
                </a:solidFill>
                <a:cs typeface="Times New Roman"/>
              </a:rPr>
              <a:t> </a:t>
            </a:r>
            <a:r>
              <a:rPr lang="ru-RU" sz="5400" b="1" i="1" dirty="0">
                <a:solidFill>
                  <a:srgbClr val="6F2F9F"/>
                </a:solidFill>
                <a:cs typeface="Times New Roman"/>
              </a:rPr>
              <a:t>за</a:t>
            </a:r>
            <a:r>
              <a:rPr lang="ru-RU" sz="5400" b="1" i="1" spc="-80" dirty="0">
                <a:solidFill>
                  <a:srgbClr val="6F2F9F"/>
                </a:solidFill>
                <a:cs typeface="Times New Roman"/>
              </a:rPr>
              <a:t> </a:t>
            </a:r>
            <a:r>
              <a:rPr lang="ru-RU" sz="5400" b="1" i="1" spc="-10" dirty="0">
                <a:solidFill>
                  <a:srgbClr val="6F2F9F"/>
                </a:solidFill>
                <a:cs typeface="Times New Roman"/>
              </a:rPr>
              <a:t>помощь!!!</a:t>
            </a:r>
            <a:endParaRPr lang="ru-RU" sz="5400" dirty="0">
              <a:cs typeface="Times New Roman"/>
            </a:endParaRPr>
          </a:p>
        </p:txBody>
      </p:sp>
      <p:pic>
        <p:nvPicPr>
          <p:cNvPr id="9218" name="Picture 2" descr="https://fsd.multiurok.ru/html/2021/02/26/s_603934b53f6e6/1645247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12" y="2548964"/>
            <a:ext cx="3232277" cy="32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>
            <a:noAutofit/>
          </a:bodyPr>
          <a:lstStyle/>
          <a:p>
            <a:pPr marL="116205">
              <a:lnSpc>
                <a:spcPct val="100000"/>
              </a:lnSpc>
              <a:spcBef>
                <a:spcPts val="95"/>
              </a:spcBef>
            </a:pPr>
            <a:r>
              <a:rPr lang="ru-RU" sz="2800" b="1" dirty="0">
                <a:solidFill>
                  <a:srgbClr val="FF0000"/>
                </a:solidFill>
                <a:cs typeface="Carlito"/>
              </a:rPr>
              <a:t>Здравствуйте</a:t>
            </a:r>
            <a:r>
              <a:rPr lang="ru-RU" sz="2800" b="1" spc="-150" dirty="0">
                <a:solidFill>
                  <a:srgbClr val="FF0000"/>
                </a:solidFill>
                <a:cs typeface="Carlito"/>
              </a:rPr>
              <a:t> </a:t>
            </a:r>
            <a:r>
              <a:rPr lang="ru-RU" sz="2800" b="1" spc="-10" dirty="0">
                <a:solidFill>
                  <a:srgbClr val="FF0000"/>
                </a:solidFill>
                <a:cs typeface="Carlito"/>
              </a:rPr>
              <a:t>Ребята!</a:t>
            </a:r>
            <a:r>
              <a:rPr lang="ru-RU" sz="2800" b="1" dirty="0">
                <a:solidFill>
                  <a:srgbClr val="FF0000"/>
                </a:solidFill>
                <a:cs typeface="Carlito"/>
              </a:rPr>
              <a:t/>
            </a:r>
            <a:br>
              <a:rPr lang="ru-RU" sz="2800" b="1" dirty="0">
                <a:solidFill>
                  <a:srgbClr val="FF0000"/>
                </a:solidFill>
                <a:cs typeface="Carlito"/>
              </a:rPr>
            </a:br>
            <a:r>
              <a:rPr lang="ru-RU" sz="2800" b="1" dirty="0">
                <a:solidFill>
                  <a:srgbClr val="FF0000"/>
                </a:solidFill>
                <a:cs typeface="Carlito"/>
              </a:rPr>
              <a:t>Меня</a:t>
            </a:r>
            <a:r>
              <a:rPr lang="ru-RU" sz="2800" b="1" spc="-80" dirty="0">
                <a:solidFill>
                  <a:srgbClr val="FF000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FF0000"/>
                </a:solidFill>
                <a:cs typeface="Carlito"/>
              </a:rPr>
              <a:t>зовут</a:t>
            </a:r>
            <a:r>
              <a:rPr lang="ru-RU" sz="2800" b="1" spc="-85" dirty="0">
                <a:solidFill>
                  <a:srgbClr val="FF000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FF0000"/>
                </a:solidFill>
                <a:cs typeface="Carlito"/>
              </a:rPr>
              <a:t>Незнайка.</a:t>
            </a:r>
            <a:r>
              <a:rPr lang="ru-RU" sz="2800" b="1" spc="-80" dirty="0">
                <a:solidFill>
                  <a:srgbClr val="FF000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FF0000"/>
                </a:solidFill>
                <a:cs typeface="Carlito"/>
              </a:rPr>
              <a:t>Я</a:t>
            </a:r>
            <a:r>
              <a:rPr lang="ru-RU" sz="2800" b="1" spc="-80" dirty="0">
                <a:solidFill>
                  <a:srgbClr val="FF000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FF0000"/>
                </a:solidFill>
                <a:cs typeface="Carlito"/>
              </a:rPr>
              <a:t>пришел</a:t>
            </a:r>
            <a:r>
              <a:rPr lang="ru-RU" sz="2800" b="1" spc="-70" dirty="0">
                <a:solidFill>
                  <a:srgbClr val="FF000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FF0000"/>
                </a:solidFill>
                <a:cs typeface="Carlito"/>
              </a:rPr>
              <a:t>из</a:t>
            </a:r>
            <a:r>
              <a:rPr lang="ru-RU" sz="2800" b="1" spc="-85" dirty="0">
                <a:solidFill>
                  <a:srgbClr val="FF000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FF0000"/>
                </a:solidFill>
                <a:cs typeface="Carlito"/>
              </a:rPr>
              <a:t>цветочной</a:t>
            </a:r>
            <a:r>
              <a:rPr lang="ru-RU" sz="2800" b="1" spc="-75" dirty="0">
                <a:solidFill>
                  <a:srgbClr val="FF0000"/>
                </a:solidFill>
                <a:cs typeface="Carlito"/>
              </a:rPr>
              <a:t> </a:t>
            </a:r>
            <a:r>
              <a:rPr lang="ru-RU" sz="2800" b="1" spc="-10" dirty="0">
                <a:solidFill>
                  <a:srgbClr val="FF0000"/>
                </a:solidFill>
                <a:cs typeface="Carlito"/>
              </a:rPr>
              <a:t>страны.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object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2903081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3888" y="2060848"/>
            <a:ext cx="5097780" cy="384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1035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Carlito"/>
                <a:cs typeface="Carlito"/>
              </a:rPr>
              <a:t>     У</a:t>
            </a:r>
            <a:r>
              <a:rPr lang="ru-RU" sz="3200" spc="-60" dirty="0" smtClean="0">
                <a:latin typeface="Carlito"/>
                <a:cs typeface="Carlito"/>
              </a:rPr>
              <a:t> </a:t>
            </a:r>
            <a:r>
              <a:rPr lang="ru-RU" sz="3200" dirty="0">
                <a:latin typeface="Carlito"/>
                <a:cs typeface="Carlito"/>
              </a:rPr>
              <a:t>нас</a:t>
            </a:r>
            <a:r>
              <a:rPr lang="ru-RU" sz="3200" spc="-60" dirty="0">
                <a:latin typeface="Carlito"/>
                <a:cs typeface="Carlito"/>
              </a:rPr>
              <a:t> </a:t>
            </a:r>
            <a:r>
              <a:rPr lang="ru-RU" sz="3200" dirty="0">
                <a:latin typeface="Carlito"/>
                <a:cs typeface="Carlito"/>
              </a:rPr>
              <a:t>в</a:t>
            </a:r>
            <a:r>
              <a:rPr lang="ru-RU" sz="3200" spc="-55" dirty="0">
                <a:latin typeface="Carlito"/>
                <a:cs typeface="Carlito"/>
              </a:rPr>
              <a:t> </a:t>
            </a:r>
            <a:r>
              <a:rPr lang="ru-RU" sz="3200" dirty="0">
                <a:latin typeface="Carlito"/>
                <a:cs typeface="Carlito"/>
              </a:rPr>
              <a:t>Цветочной</a:t>
            </a:r>
            <a:r>
              <a:rPr lang="ru-RU" sz="3200" spc="-45" dirty="0">
                <a:latin typeface="Carlito"/>
                <a:cs typeface="Carlito"/>
              </a:rPr>
              <a:t> </a:t>
            </a:r>
            <a:r>
              <a:rPr lang="ru-RU" sz="3200" dirty="0">
                <a:latin typeface="Carlito"/>
                <a:cs typeface="Carlito"/>
              </a:rPr>
              <a:t>стране</a:t>
            </a:r>
            <a:r>
              <a:rPr lang="ru-RU" sz="3200" spc="-55" dirty="0">
                <a:latin typeface="Carlito"/>
                <a:cs typeface="Carlito"/>
              </a:rPr>
              <a:t> </a:t>
            </a:r>
            <a:r>
              <a:rPr lang="ru-RU" sz="3200" dirty="0">
                <a:latin typeface="Carlito"/>
                <a:cs typeface="Carlito"/>
              </a:rPr>
              <a:t>есть</a:t>
            </a:r>
            <a:r>
              <a:rPr lang="ru-RU" sz="3200" spc="-50" dirty="0">
                <a:latin typeface="Carlito"/>
                <a:cs typeface="Carlito"/>
              </a:rPr>
              <a:t> </a:t>
            </a:r>
            <a:r>
              <a:rPr lang="ru-RU" sz="3200" dirty="0">
                <a:latin typeface="Carlito"/>
                <a:cs typeface="Carlito"/>
              </a:rPr>
              <a:t>такой</a:t>
            </a:r>
            <a:r>
              <a:rPr lang="ru-RU" sz="3200" spc="-55" dirty="0">
                <a:latin typeface="Carlito"/>
                <a:cs typeface="Carlito"/>
              </a:rPr>
              <a:t> </a:t>
            </a:r>
            <a:r>
              <a:rPr lang="ru-RU" sz="3200" spc="-10" dirty="0">
                <a:latin typeface="Carlito"/>
                <a:cs typeface="Carlito"/>
              </a:rPr>
              <a:t>Умный </a:t>
            </a:r>
            <a:r>
              <a:rPr lang="ru-RU" sz="3200" dirty="0">
                <a:latin typeface="Carlito"/>
                <a:cs typeface="Carlito"/>
              </a:rPr>
              <a:t>мальчик,</a:t>
            </a:r>
            <a:r>
              <a:rPr lang="ru-RU" sz="3200" spc="-65" dirty="0">
                <a:latin typeface="Carlito"/>
                <a:cs typeface="Carlito"/>
              </a:rPr>
              <a:t> </a:t>
            </a:r>
            <a:r>
              <a:rPr lang="ru-RU" sz="3200" dirty="0">
                <a:latin typeface="Carlito"/>
                <a:cs typeface="Carlito"/>
              </a:rPr>
              <a:t>зовут</a:t>
            </a:r>
            <a:r>
              <a:rPr lang="ru-RU" sz="3200" spc="-65" dirty="0">
                <a:latin typeface="Carlito"/>
                <a:cs typeface="Carlito"/>
              </a:rPr>
              <a:t> </a:t>
            </a:r>
            <a:r>
              <a:rPr lang="ru-RU" sz="3200" dirty="0">
                <a:latin typeface="Carlito"/>
                <a:cs typeface="Carlito"/>
              </a:rPr>
              <a:t>его</a:t>
            </a:r>
            <a:r>
              <a:rPr lang="ru-RU" sz="3200" spc="-65" dirty="0">
                <a:latin typeface="Carlito"/>
                <a:cs typeface="Carlito"/>
              </a:rPr>
              <a:t> </a:t>
            </a:r>
            <a:r>
              <a:rPr lang="ru-RU" sz="3200" spc="-10" dirty="0" err="1">
                <a:latin typeface="Carlito"/>
                <a:cs typeface="Carlito"/>
              </a:rPr>
              <a:t>Знайка</a:t>
            </a:r>
            <a:r>
              <a:rPr lang="ru-RU" sz="3200" spc="-10" dirty="0">
                <a:latin typeface="Carlito"/>
                <a:cs typeface="Carlito"/>
              </a:rPr>
              <a:t>.</a:t>
            </a:r>
            <a:endParaRPr lang="ru-RU" sz="32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669941" cy="349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162880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Он</a:t>
            </a:r>
            <a:r>
              <a:rPr lang="ru-RU" spc="-8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меня</a:t>
            </a:r>
            <a:r>
              <a:rPr lang="ru-RU" spc="-8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спросил,</a:t>
            </a:r>
            <a:r>
              <a:rPr lang="ru-RU" spc="-6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что</a:t>
            </a:r>
            <a:r>
              <a:rPr lang="ru-RU" spc="-6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такое</a:t>
            </a:r>
            <a:endParaRPr lang="ru-RU" dirty="0">
              <a:latin typeface="Carlito"/>
              <a:cs typeface="Carlito"/>
            </a:endParaRPr>
          </a:p>
          <a:p>
            <a:pPr marL="1400810" marR="80010" indent="-1312545">
              <a:lnSpc>
                <a:spcPct val="100000"/>
              </a:lnSpc>
            </a:pP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«Дружба»,</a:t>
            </a:r>
            <a:r>
              <a:rPr lang="ru-RU" spc="-1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а</a:t>
            </a:r>
            <a:r>
              <a:rPr lang="ru-RU" spc="-3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я</a:t>
            </a:r>
            <a:r>
              <a:rPr lang="ru-RU" spc="-3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ему</a:t>
            </a:r>
            <a:r>
              <a:rPr lang="ru-RU" spc="-4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не</a:t>
            </a:r>
            <a:r>
              <a:rPr lang="ru-RU" spc="-3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20" dirty="0" smtClean="0">
                <a:solidFill>
                  <a:srgbClr val="6F2F9F"/>
                </a:solidFill>
                <a:latin typeface="Carlito"/>
                <a:cs typeface="Carlito"/>
              </a:rPr>
              <a:t>смог </a:t>
            </a:r>
            <a:r>
              <a:rPr lang="ru-RU" spc="-10" dirty="0" smtClean="0">
                <a:solidFill>
                  <a:srgbClr val="6F2F9F"/>
                </a:solidFill>
                <a:latin typeface="Carlito"/>
                <a:cs typeface="Carlito"/>
              </a:rPr>
              <a:t>ответить</a:t>
            </a: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.</a:t>
            </a:r>
            <a:endParaRPr lang="ru-RU" dirty="0">
              <a:latin typeface="Carlito"/>
              <a:cs typeface="Carlito"/>
            </a:endParaRPr>
          </a:p>
        </p:txBody>
      </p:sp>
      <p:pic>
        <p:nvPicPr>
          <p:cNvPr id="7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2996952"/>
            <a:ext cx="4320540" cy="345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476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88832" cy="2016224"/>
          </a:xfrm>
        </p:spPr>
        <p:txBody>
          <a:bodyPr>
            <a:normAutofit fontScale="90000"/>
          </a:bodyPr>
          <a:lstStyle/>
          <a:p>
            <a:pPr marL="230504" marR="367030">
              <a:lnSpc>
                <a:spcPct val="100000"/>
              </a:lnSpc>
              <a:spcBef>
                <a:spcPts val="95"/>
              </a:spcBef>
            </a:pPr>
            <a:r>
              <a:rPr lang="ru-RU" sz="3100" b="1" spc="-75" dirty="0">
                <a:solidFill>
                  <a:srgbClr val="6F2F9F"/>
                </a:solidFill>
                <a:cs typeface="Carlito"/>
              </a:rPr>
              <a:t>Тогда</a:t>
            </a:r>
            <a:r>
              <a:rPr lang="ru-RU" sz="3100" b="1" spc="-6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он</a:t>
            </a:r>
            <a:r>
              <a:rPr lang="ru-RU" sz="3100" b="1" spc="-3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дал</a:t>
            </a:r>
            <a:r>
              <a:rPr lang="ru-RU" sz="3100" b="1" spc="-4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мне</a:t>
            </a:r>
            <a:r>
              <a:rPr lang="ru-RU" sz="3100" b="1" spc="-3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вот</a:t>
            </a:r>
            <a:r>
              <a:rPr lang="ru-RU" sz="3100" b="1" spc="-4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эту</a:t>
            </a:r>
            <a:r>
              <a:rPr lang="ru-RU" sz="3100" b="1" spc="-3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загадку</a:t>
            </a:r>
            <a:r>
              <a:rPr lang="ru-RU" sz="3100" b="1" spc="-5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и</a:t>
            </a:r>
            <a:r>
              <a:rPr lang="ru-RU" sz="3100" b="1" spc="-3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сказал,</a:t>
            </a:r>
            <a:r>
              <a:rPr lang="ru-RU" sz="3100" b="1" spc="-3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чтоб</a:t>
            </a:r>
            <a:r>
              <a:rPr lang="ru-RU" sz="3100" b="1" spc="-3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я</a:t>
            </a:r>
            <a:r>
              <a:rPr lang="ru-RU" sz="3100" b="1" spc="-3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spc="-25" dirty="0">
                <a:solidFill>
                  <a:srgbClr val="6F2F9F"/>
                </a:solidFill>
                <a:cs typeface="Carlito"/>
              </a:rPr>
              <a:t>не </a:t>
            </a:r>
            <a:r>
              <a:rPr lang="ru-RU" sz="3100" b="1" spc="-20" dirty="0">
                <a:solidFill>
                  <a:srgbClr val="6F2F9F"/>
                </a:solidFill>
                <a:cs typeface="Carlito"/>
              </a:rPr>
              <a:t>приходил,</a:t>
            </a:r>
            <a:r>
              <a:rPr lang="ru-RU" sz="3100" b="1" spc="-3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пока</a:t>
            </a:r>
            <a:r>
              <a:rPr lang="ru-RU" sz="3100" b="1" spc="-5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ее</a:t>
            </a:r>
            <a:r>
              <a:rPr lang="ru-RU" sz="3100" b="1" spc="-4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не</a:t>
            </a:r>
            <a:r>
              <a:rPr lang="ru-RU" sz="3100" b="1" spc="-4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spc="-10" dirty="0">
                <a:solidFill>
                  <a:srgbClr val="6F2F9F"/>
                </a:solidFill>
                <a:cs typeface="Carlito"/>
              </a:rPr>
              <a:t>разгадаю.</a:t>
            </a:r>
            <a:r>
              <a:rPr lang="ru-RU" sz="3100" b="1" dirty="0">
                <a:cs typeface="Carlito"/>
              </a:rPr>
              <a:t/>
            </a:r>
            <a:br>
              <a:rPr lang="ru-RU" sz="3100" b="1" dirty="0">
                <a:cs typeface="Carlito"/>
              </a:rPr>
            </a:br>
            <a:r>
              <a:rPr lang="ru-RU" sz="3100" b="1" dirty="0">
                <a:solidFill>
                  <a:srgbClr val="6F2F9F"/>
                </a:solidFill>
                <a:cs typeface="Carlito"/>
              </a:rPr>
              <a:t>Вы</a:t>
            </a:r>
            <a:r>
              <a:rPr lang="ru-RU" sz="3100" b="1" spc="-5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наверное</a:t>
            </a:r>
            <a:r>
              <a:rPr lang="ru-RU" sz="3100" b="1" spc="-5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всё</a:t>
            </a:r>
            <a:r>
              <a:rPr lang="ru-RU" sz="3100" b="1" spc="-5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знаете?</a:t>
            </a:r>
            <a:r>
              <a:rPr lang="ru-RU" sz="3100" b="1" spc="-6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spc="-10" dirty="0">
                <a:solidFill>
                  <a:srgbClr val="6F2F9F"/>
                </a:solidFill>
                <a:cs typeface="Carlito"/>
              </a:rPr>
              <a:t>поможете</a:t>
            </a:r>
            <a:r>
              <a:rPr lang="ru-RU" sz="3100" b="1" spc="-55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мне</a:t>
            </a:r>
            <a:r>
              <a:rPr lang="ru-RU" sz="3100" b="1" spc="-5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dirty="0">
                <a:solidFill>
                  <a:srgbClr val="6F2F9F"/>
                </a:solidFill>
                <a:cs typeface="Carlito"/>
              </a:rPr>
              <a:t>ее</a:t>
            </a:r>
            <a:r>
              <a:rPr lang="ru-RU" sz="3100" b="1" spc="-70" dirty="0">
                <a:solidFill>
                  <a:srgbClr val="6F2F9F"/>
                </a:solidFill>
                <a:cs typeface="Carlito"/>
              </a:rPr>
              <a:t> </a:t>
            </a:r>
            <a:r>
              <a:rPr lang="ru-RU" sz="3100" b="1" spc="-10" dirty="0">
                <a:solidFill>
                  <a:srgbClr val="6F2F9F"/>
                </a:solidFill>
                <a:cs typeface="Carlito"/>
              </a:rPr>
              <a:t>разгадать</a:t>
            </a:r>
            <a:r>
              <a:rPr lang="ru-RU" sz="3100" b="1" spc="-10" dirty="0" smtClean="0">
                <a:solidFill>
                  <a:srgbClr val="6F2F9F"/>
                </a:solidFill>
                <a:cs typeface="Carlito"/>
              </a:rPr>
              <a:t>?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299695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256490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36415" marR="35560">
              <a:lnSpc>
                <a:spcPct val="100000"/>
              </a:lnSpc>
            </a:pPr>
            <a:endParaRPr lang="ru-RU" dirty="0">
              <a:latin typeface="Carlito"/>
              <a:cs typeface="Carlito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86048"/>
            <a:ext cx="376331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2195572"/>
            <a:ext cx="3960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Радость делит он со мной,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За меня всегда горой.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Коль беда случиться вдруг,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Мне поможет верный ….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(ДРУГ)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94912" y="3573016"/>
            <a:ext cx="3093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Другу все я доверяю,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Ему тайны открываю,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Не предаст меня он, нет,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Расскажу я свой</a:t>
            </a:r>
            <a:r>
              <a:rPr lang="ru-RU" dirty="0" smtClean="0">
                <a:solidFill>
                  <a:srgbClr val="0070C0"/>
                </a:solidFill>
              </a:rPr>
              <a:t>...</a:t>
            </a:r>
          </a:p>
          <a:p>
            <a:r>
              <a:rPr lang="ru-RU" dirty="0" smtClean="0"/>
              <a:t>                                (СЕКРЕТ)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99792" y="5229200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Мы с тобой всегда вдвоем,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Вместе ходим и поем,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Вместе нам с тобой не скучно,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Нас скрепляет наша</a:t>
            </a:r>
            <a:r>
              <a:rPr lang="ru-RU" dirty="0" smtClean="0">
                <a:solidFill>
                  <a:srgbClr val="0070C0"/>
                </a:solidFill>
              </a:rPr>
              <a:t>... </a:t>
            </a:r>
          </a:p>
          <a:p>
            <a:r>
              <a:rPr lang="ru-RU" dirty="0" smtClean="0"/>
              <a:t>                                 (ДРУЖБА)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349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64219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  <a:cs typeface="Carlito"/>
              </a:rPr>
              <a:t>Предлагаю</a:t>
            </a:r>
            <a:r>
              <a:rPr lang="ru-RU" sz="2800" b="1" spc="-6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7030A0"/>
                </a:solidFill>
                <a:cs typeface="Carlito"/>
              </a:rPr>
              <a:t>Вам</a:t>
            </a:r>
            <a:r>
              <a:rPr lang="ru-RU" sz="2800" b="1" spc="-5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7030A0"/>
                </a:solidFill>
                <a:cs typeface="Carlito"/>
              </a:rPr>
              <a:t>отправиться</a:t>
            </a:r>
            <a:r>
              <a:rPr lang="ru-RU" sz="2800" b="1" spc="-2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7030A0"/>
                </a:solidFill>
                <a:cs typeface="Carlito"/>
              </a:rPr>
              <a:t>со</a:t>
            </a:r>
            <a:r>
              <a:rPr lang="ru-RU" sz="2800" b="1" spc="-45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7030A0"/>
                </a:solidFill>
                <a:cs typeface="Carlito"/>
              </a:rPr>
              <a:t>мной</a:t>
            </a:r>
            <a:r>
              <a:rPr lang="ru-RU" sz="2800" b="1" spc="-4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7030A0"/>
                </a:solidFill>
                <a:cs typeface="Carlito"/>
              </a:rPr>
              <a:t>в</a:t>
            </a:r>
            <a:r>
              <a:rPr lang="ru-RU" sz="2800" b="1" spc="-5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2800" b="1" spc="-10" dirty="0">
                <a:solidFill>
                  <a:srgbClr val="7030A0"/>
                </a:solidFill>
                <a:cs typeface="Carlito"/>
              </a:rPr>
              <a:t>путешествие </a:t>
            </a:r>
            <a:r>
              <a:rPr lang="ru-RU" sz="2800" b="1" dirty="0">
                <a:solidFill>
                  <a:srgbClr val="7030A0"/>
                </a:solidFill>
                <a:cs typeface="Carlito"/>
              </a:rPr>
              <a:t>в</a:t>
            </a:r>
            <a:r>
              <a:rPr lang="ru-RU" sz="2800" b="1" spc="-65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7030A0"/>
                </a:solidFill>
                <a:cs typeface="Carlito"/>
              </a:rPr>
              <a:t>«Страну</a:t>
            </a:r>
            <a:r>
              <a:rPr lang="ru-RU" sz="2800" b="1" spc="-55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2800" b="1" dirty="0">
                <a:solidFill>
                  <a:srgbClr val="7030A0"/>
                </a:solidFill>
                <a:cs typeface="Carlito"/>
              </a:rPr>
              <a:t>Дружбы</a:t>
            </a:r>
            <a:r>
              <a:rPr lang="ru-RU" sz="2800" b="1" dirty="0" smtClean="0">
                <a:solidFill>
                  <a:srgbClr val="7030A0"/>
                </a:solidFill>
                <a:cs typeface="Carlito"/>
              </a:rPr>
              <a:t>»</a:t>
            </a:r>
            <a:br>
              <a:rPr lang="ru-RU" sz="2800" b="1" dirty="0" smtClean="0">
                <a:solidFill>
                  <a:srgbClr val="7030A0"/>
                </a:solidFill>
                <a:cs typeface="Carlito"/>
              </a:rPr>
            </a:br>
            <a:r>
              <a:rPr lang="ru-RU" sz="2800" b="1" dirty="0" smtClean="0">
                <a:solidFill>
                  <a:srgbClr val="7030A0"/>
                </a:solidFill>
                <a:cs typeface="Carlito"/>
              </a:rPr>
              <a:t>Согласны?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988840"/>
            <a:ext cx="283527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3848" y="1957042"/>
            <a:ext cx="5772903" cy="404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70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71420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А</a:t>
            </a:r>
            <a:r>
              <a:rPr lang="ru-RU" sz="3600" spc="-114" dirty="0">
                <a:solidFill>
                  <a:srgbClr val="7030A0"/>
                </a:solidFill>
              </a:rPr>
              <a:t> </a:t>
            </a:r>
            <a:r>
              <a:rPr lang="ru-RU" sz="3600" dirty="0">
                <a:solidFill>
                  <a:srgbClr val="7030A0"/>
                </a:solidFill>
              </a:rPr>
              <a:t>поедем</a:t>
            </a:r>
            <a:r>
              <a:rPr lang="ru-RU" sz="3600" spc="-95" dirty="0">
                <a:solidFill>
                  <a:srgbClr val="7030A0"/>
                </a:solidFill>
              </a:rPr>
              <a:t> </a:t>
            </a:r>
            <a:r>
              <a:rPr lang="ru-RU" sz="3600" dirty="0">
                <a:solidFill>
                  <a:srgbClr val="7030A0"/>
                </a:solidFill>
              </a:rPr>
              <a:t>мы</a:t>
            </a:r>
            <a:r>
              <a:rPr lang="ru-RU" sz="3600" spc="-110" dirty="0">
                <a:solidFill>
                  <a:srgbClr val="7030A0"/>
                </a:solidFill>
              </a:rPr>
              <a:t> </a:t>
            </a:r>
            <a:r>
              <a:rPr lang="ru-RU" sz="3600" dirty="0">
                <a:solidFill>
                  <a:srgbClr val="7030A0"/>
                </a:solidFill>
              </a:rPr>
              <a:t>на</a:t>
            </a:r>
            <a:r>
              <a:rPr lang="ru-RU" sz="3600" spc="-114" dirty="0">
                <a:solidFill>
                  <a:srgbClr val="7030A0"/>
                </a:solidFill>
              </a:rPr>
              <a:t> </a:t>
            </a:r>
            <a:r>
              <a:rPr lang="ru-RU" sz="3600" dirty="0">
                <a:solidFill>
                  <a:srgbClr val="7030A0"/>
                </a:solidFill>
              </a:rPr>
              <a:t>этом</a:t>
            </a:r>
            <a:r>
              <a:rPr lang="ru-RU" sz="3600" spc="-100" dirty="0">
                <a:solidFill>
                  <a:srgbClr val="7030A0"/>
                </a:solidFill>
              </a:rPr>
              <a:t> </a:t>
            </a:r>
            <a:r>
              <a:rPr lang="ru-RU" sz="3600" dirty="0">
                <a:solidFill>
                  <a:srgbClr val="7030A0"/>
                </a:solidFill>
              </a:rPr>
              <a:t>красивом,</a:t>
            </a:r>
            <a:r>
              <a:rPr lang="ru-RU" sz="3600" spc="-110" dirty="0">
                <a:solidFill>
                  <a:srgbClr val="7030A0"/>
                </a:solidFill>
              </a:rPr>
              <a:t> </a:t>
            </a:r>
            <a:r>
              <a:rPr lang="ru-RU" sz="3600" dirty="0">
                <a:solidFill>
                  <a:srgbClr val="7030A0"/>
                </a:solidFill>
              </a:rPr>
              <a:t>сказочном</a:t>
            </a:r>
            <a:r>
              <a:rPr lang="ru-RU" sz="3600" spc="-80" dirty="0">
                <a:solidFill>
                  <a:srgbClr val="7030A0"/>
                </a:solidFill>
              </a:rPr>
              <a:t> </a:t>
            </a:r>
            <a:r>
              <a:rPr lang="ru-RU" sz="3600" spc="-10" dirty="0">
                <a:solidFill>
                  <a:srgbClr val="7030A0"/>
                </a:solidFill>
              </a:rPr>
              <a:t>поезде</a:t>
            </a:r>
            <a:r>
              <a:rPr lang="ru-RU" sz="3600" spc="-10" dirty="0" smtClean="0">
                <a:solidFill>
                  <a:srgbClr val="7030A0"/>
                </a:solidFill>
              </a:rPr>
              <a:t>.</a:t>
            </a:r>
            <a:br>
              <a:rPr lang="ru-RU" sz="3600" spc="-10" dirty="0" smtClean="0">
                <a:solidFill>
                  <a:srgbClr val="7030A0"/>
                </a:solidFill>
              </a:rPr>
            </a:b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48478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4560" marR="5080" indent="-3452495">
              <a:lnSpc>
                <a:spcPct val="100000"/>
              </a:lnSpc>
              <a:spcBef>
                <a:spcPts val="95"/>
              </a:spcBef>
            </a:pPr>
            <a:r>
              <a:rPr lang="ru-RU" spc="-10" dirty="0">
                <a:solidFill>
                  <a:srgbClr val="6F2F9F"/>
                </a:solidFill>
                <a:latin typeface="Arial"/>
                <a:cs typeface="Arial"/>
              </a:rPr>
              <a:t>(Предложите</a:t>
            </a:r>
            <a:r>
              <a:rPr lang="ru-RU" spc="-7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F2F9F"/>
                </a:solidFill>
                <a:latin typeface="Arial"/>
                <a:cs typeface="Arial"/>
              </a:rPr>
              <a:t>ребенку</a:t>
            </a:r>
            <a:r>
              <a:rPr lang="ru-RU" spc="-10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F2F9F"/>
                </a:solidFill>
                <a:latin typeface="Arial"/>
                <a:cs typeface="Arial"/>
              </a:rPr>
              <a:t>пройти</a:t>
            </a:r>
            <a:r>
              <a:rPr lang="ru-RU" spc="-9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F2F9F"/>
                </a:solidFill>
                <a:latin typeface="Arial"/>
                <a:cs typeface="Arial"/>
              </a:rPr>
              <a:t>по</a:t>
            </a:r>
            <a:r>
              <a:rPr lang="ru-RU" spc="-10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Arial"/>
                <a:cs typeface="Arial"/>
              </a:rPr>
              <a:t>квартире,</a:t>
            </a:r>
            <a:r>
              <a:rPr lang="ru-RU" spc="-8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F2F9F"/>
                </a:solidFill>
                <a:latin typeface="Arial"/>
                <a:cs typeface="Arial"/>
              </a:rPr>
              <a:t>изображая</a:t>
            </a:r>
            <a:r>
              <a:rPr lang="ru-RU" spc="-8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Arial"/>
                <a:cs typeface="Arial"/>
              </a:rPr>
              <a:t>поезд,</a:t>
            </a:r>
            <a:r>
              <a:rPr lang="ru-RU" spc="-9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F2F9F"/>
                </a:solidFill>
                <a:latin typeface="Arial"/>
                <a:cs typeface="Arial"/>
              </a:rPr>
              <a:t>имитируя</a:t>
            </a:r>
            <a:r>
              <a:rPr lang="ru-RU" spc="-100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spc="-20" dirty="0">
                <a:solidFill>
                  <a:srgbClr val="6F2F9F"/>
                </a:solidFill>
                <a:latin typeface="Arial"/>
                <a:cs typeface="Arial"/>
              </a:rPr>
              <a:t>звук </a:t>
            </a:r>
            <a:r>
              <a:rPr lang="ru-RU" spc="-10" dirty="0">
                <a:solidFill>
                  <a:srgbClr val="6F2F9F"/>
                </a:solidFill>
                <a:latin typeface="Arial"/>
                <a:cs typeface="Arial"/>
              </a:rPr>
              <a:t>поезда</a:t>
            </a:r>
            <a:r>
              <a:rPr lang="ru-RU" spc="-6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F2F9F"/>
                </a:solidFill>
                <a:latin typeface="Arial"/>
                <a:cs typeface="Arial"/>
              </a:rPr>
              <a:t>–</a:t>
            </a:r>
            <a:r>
              <a:rPr lang="ru-RU" dirty="0" err="1">
                <a:solidFill>
                  <a:srgbClr val="6F2F9F"/>
                </a:solidFill>
                <a:latin typeface="Arial"/>
                <a:cs typeface="Arial"/>
              </a:rPr>
              <a:t>чух</a:t>
            </a:r>
            <a:r>
              <a:rPr lang="ru-RU" spc="-6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6F2F9F"/>
                </a:solidFill>
                <a:latin typeface="Arial"/>
                <a:cs typeface="Arial"/>
              </a:rPr>
              <a:t>–</a:t>
            </a:r>
            <a:r>
              <a:rPr lang="ru-RU" dirty="0" err="1">
                <a:solidFill>
                  <a:srgbClr val="6F2F9F"/>
                </a:solidFill>
                <a:latin typeface="Arial"/>
                <a:cs typeface="Arial"/>
              </a:rPr>
              <a:t>чух</a:t>
            </a:r>
            <a:r>
              <a:rPr lang="ru-RU" spc="-6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Arial"/>
                <a:cs typeface="Arial"/>
              </a:rPr>
              <a:t>-</a:t>
            </a:r>
            <a:r>
              <a:rPr lang="ru-RU" spc="-20" dirty="0" err="1">
                <a:solidFill>
                  <a:srgbClr val="6F2F9F"/>
                </a:solidFill>
                <a:latin typeface="Arial"/>
                <a:cs typeface="Arial"/>
              </a:rPr>
              <a:t>чух</a:t>
            </a:r>
            <a:r>
              <a:rPr lang="ru-RU" spc="-20" dirty="0">
                <a:solidFill>
                  <a:srgbClr val="6F2F9F"/>
                </a:solidFill>
                <a:latin typeface="Arial"/>
                <a:cs typeface="Arial"/>
              </a:rPr>
              <a:t>)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5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52" y="1807949"/>
            <a:ext cx="3470148" cy="4573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89515" y="2114974"/>
            <a:ext cx="4464496" cy="418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675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859216" cy="11430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7030A0"/>
                </a:solidFill>
                <a:cs typeface="Carlito"/>
              </a:rPr>
              <a:t>На</a:t>
            </a:r>
            <a:r>
              <a:rPr lang="ru-RU" sz="3600" spc="-45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3600" dirty="0">
                <a:solidFill>
                  <a:srgbClr val="7030A0"/>
                </a:solidFill>
                <a:cs typeface="Carlito"/>
              </a:rPr>
              <a:t>первой</a:t>
            </a:r>
            <a:r>
              <a:rPr lang="ru-RU" sz="3600" spc="-2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3600" dirty="0">
                <a:solidFill>
                  <a:srgbClr val="7030A0"/>
                </a:solidFill>
                <a:cs typeface="Carlito"/>
              </a:rPr>
              <a:t>станции</a:t>
            </a:r>
            <a:r>
              <a:rPr lang="ru-RU" sz="3600" spc="-25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3600" dirty="0">
                <a:solidFill>
                  <a:srgbClr val="7030A0"/>
                </a:solidFill>
                <a:cs typeface="Carlito"/>
              </a:rPr>
              <a:t>мы</a:t>
            </a:r>
            <a:r>
              <a:rPr lang="ru-RU" sz="3600" spc="-4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3600" dirty="0">
                <a:solidFill>
                  <a:srgbClr val="7030A0"/>
                </a:solidFill>
                <a:cs typeface="Carlito"/>
              </a:rPr>
              <a:t>с</a:t>
            </a:r>
            <a:r>
              <a:rPr lang="ru-RU" sz="3600" spc="-4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3600" dirty="0">
                <a:solidFill>
                  <a:srgbClr val="7030A0"/>
                </a:solidFill>
                <a:cs typeface="Carlito"/>
              </a:rPr>
              <a:t>Вами</a:t>
            </a:r>
            <a:r>
              <a:rPr lang="ru-RU" sz="3600" spc="-5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3600" spc="-10" dirty="0">
                <a:solidFill>
                  <a:srgbClr val="7030A0"/>
                </a:solidFill>
                <a:cs typeface="Carlito"/>
              </a:rPr>
              <a:t>подумаем, </a:t>
            </a:r>
            <a:r>
              <a:rPr lang="ru-RU" sz="3600" dirty="0">
                <a:solidFill>
                  <a:srgbClr val="7030A0"/>
                </a:solidFill>
                <a:cs typeface="Carlito"/>
              </a:rPr>
              <a:t>что</a:t>
            </a:r>
            <a:r>
              <a:rPr lang="ru-RU" sz="3600" spc="-6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3600" dirty="0">
                <a:solidFill>
                  <a:srgbClr val="7030A0"/>
                </a:solidFill>
                <a:cs typeface="Carlito"/>
              </a:rPr>
              <a:t>такое</a:t>
            </a:r>
            <a:r>
              <a:rPr lang="ru-RU" sz="3600" spc="-60" dirty="0">
                <a:solidFill>
                  <a:srgbClr val="7030A0"/>
                </a:solidFill>
                <a:cs typeface="Carlito"/>
              </a:rPr>
              <a:t> </a:t>
            </a:r>
            <a:r>
              <a:rPr lang="ru-RU" sz="4800" dirty="0">
                <a:solidFill>
                  <a:srgbClr val="FF0000"/>
                </a:solidFill>
                <a:cs typeface="Carlito"/>
              </a:rPr>
              <a:t>«Дружба»</a:t>
            </a:r>
            <a:r>
              <a:rPr lang="ru-RU" sz="4800" spc="-50" dirty="0">
                <a:solidFill>
                  <a:srgbClr val="FF0000"/>
                </a:solidFill>
                <a:cs typeface="Carlito"/>
              </a:rPr>
              <a:t>?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48478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(поразмышляйте</a:t>
            </a:r>
            <a:r>
              <a:rPr lang="ru-RU" spc="-9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50" dirty="0" smtClean="0">
                <a:solidFill>
                  <a:srgbClr val="6F2F9F"/>
                </a:solidFill>
                <a:latin typeface="Carlito"/>
                <a:cs typeface="Carlito"/>
              </a:rPr>
              <a:t>с</a:t>
            </a:r>
            <a:r>
              <a:rPr lang="ru-RU" dirty="0" smtClean="0">
                <a:latin typeface="Carlito"/>
                <a:cs typeface="Carlito"/>
              </a:rPr>
              <a:t>  </a:t>
            </a:r>
            <a:r>
              <a:rPr lang="ru-RU" dirty="0" smtClean="0">
                <a:solidFill>
                  <a:srgbClr val="6F2F9F"/>
                </a:solidFill>
                <a:latin typeface="Carlito"/>
                <a:cs typeface="Carlito"/>
              </a:rPr>
              <a:t>ребенком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,</a:t>
            </a:r>
            <a:r>
              <a:rPr lang="ru-RU" spc="-11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что</a:t>
            </a:r>
            <a:r>
              <a:rPr lang="ru-RU" spc="-10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значит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для</a:t>
            </a:r>
            <a:r>
              <a:rPr lang="ru-RU" spc="-4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него</a:t>
            </a:r>
            <a:r>
              <a:rPr lang="ru-RU" spc="-4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dirty="0">
                <a:solidFill>
                  <a:srgbClr val="6F2F9F"/>
                </a:solidFill>
                <a:latin typeface="Carlito"/>
                <a:cs typeface="Carlito"/>
              </a:rPr>
              <a:t>это</a:t>
            </a:r>
            <a:r>
              <a:rPr lang="ru-RU" spc="-35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lang="ru-RU" spc="-10" dirty="0">
                <a:solidFill>
                  <a:srgbClr val="6F2F9F"/>
                </a:solidFill>
                <a:latin typeface="Carlito"/>
                <a:cs typeface="Carlito"/>
              </a:rPr>
              <a:t>понятие)</a:t>
            </a:r>
            <a:endParaRPr lang="ru-RU" dirty="0">
              <a:latin typeface="Carlito"/>
              <a:cs typeface="Carlito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" y="1835610"/>
            <a:ext cx="4846040" cy="468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2132856"/>
            <a:ext cx="3744416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12395">
              <a:lnSpc>
                <a:spcPct val="100000"/>
              </a:lnSpc>
              <a:spcBef>
                <a:spcPts val="95"/>
              </a:spcBef>
            </a:pPr>
            <a:r>
              <a:rPr lang="ru-RU" dirty="0">
                <a:solidFill>
                  <a:srgbClr val="FF0000"/>
                </a:solidFill>
                <a:latin typeface="Arial"/>
                <a:cs typeface="Arial"/>
              </a:rPr>
              <a:t>Дружба</a:t>
            </a:r>
            <a:r>
              <a:rPr lang="ru-RU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–</a:t>
            </a:r>
            <a:r>
              <a:rPr lang="ru-RU" spc="-125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это</a:t>
            </a:r>
            <a:r>
              <a:rPr lang="ru-RU" spc="-130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великая</a:t>
            </a:r>
            <a:r>
              <a:rPr lang="ru-RU" spc="-125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ценность,</a:t>
            </a:r>
            <a:r>
              <a:rPr lang="ru-RU" spc="-110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подарок</a:t>
            </a:r>
            <a:r>
              <a:rPr lang="ru-RU" spc="-120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судьбы. </a:t>
            </a:r>
            <a:endParaRPr lang="ru-RU" spc="-10" dirty="0" smtClean="0">
              <a:latin typeface="Arial"/>
              <a:cs typeface="Arial"/>
            </a:endParaRPr>
          </a:p>
          <a:p>
            <a:pPr marL="12700" marR="112395">
              <a:lnSpc>
                <a:spcPct val="100000"/>
              </a:lnSpc>
              <a:spcBef>
                <a:spcPts val="95"/>
              </a:spcBef>
            </a:pPr>
            <a:r>
              <a:rPr lang="ru-RU" dirty="0" smtClean="0">
                <a:solidFill>
                  <a:srgbClr val="FF0000"/>
                </a:solidFill>
                <a:latin typeface="Arial"/>
                <a:cs typeface="Arial"/>
              </a:rPr>
              <a:t>Дружба</a:t>
            </a:r>
            <a:r>
              <a:rPr lang="ru-RU" spc="-8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-</a:t>
            </a:r>
            <a:r>
              <a:rPr lang="ru-RU" spc="-85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это</a:t>
            </a:r>
            <a:r>
              <a:rPr lang="ru-RU" spc="-100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когда</a:t>
            </a:r>
            <a:r>
              <a:rPr lang="ru-RU" spc="-90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есть</a:t>
            </a:r>
            <a:r>
              <a:rPr lang="ru-RU" spc="-95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такой</a:t>
            </a:r>
            <a:r>
              <a:rPr lang="ru-RU" spc="-85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человек,</a:t>
            </a:r>
            <a:r>
              <a:rPr lang="ru-RU" spc="-85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с</a:t>
            </a:r>
            <a:r>
              <a:rPr lang="ru-RU" spc="-85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которым</a:t>
            </a:r>
            <a:r>
              <a:rPr lang="ru-RU" spc="-95" dirty="0">
                <a:latin typeface="Arial"/>
                <a:cs typeface="Arial"/>
              </a:rPr>
              <a:t> </a:t>
            </a:r>
            <a:r>
              <a:rPr lang="ru-RU" spc="-20" dirty="0">
                <a:latin typeface="Arial"/>
                <a:cs typeface="Arial"/>
              </a:rPr>
              <a:t>тебе </a:t>
            </a:r>
            <a:r>
              <a:rPr lang="ru-RU" dirty="0">
                <a:latin typeface="Arial"/>
                <a:cs typeface="Arial"/>
              </a:rPr>
              <a:t>нравится</a:t>
            </a:r>
            <a:r>
              <a:rPr lang="ru-RU" spc="-114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проводить</a:t>
            </a:r>
            <a:r>
              <a:rPr lang="ru-RU" spc="-100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вместе</a:t>
            </a:r>
            <a:r>
              <a:rPr lang="ru-RU" spc="-110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время,</a:t>
            </a:r>
            <a:r>
              <a:rPr lang="ru-RU" spc="-120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играть</a:t>
            </a:r>
            <a:r>
              <a:rPr lang="ru-RU" spc="-105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и</a:t>
            </a:r>
            <a:r>
              <a:rPr lang="ru-RU" spc="-120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делить конфетку.</a:t>
            </a:r>
            <a:endParaRPr lang="ru-RU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5205730" algn="l"/>
              </a:tabLst>
            </a:pPr>
            <a:r>
              <a:rPr lang="ru-RU" dirty="0">
                <a:solidFill>
                  <a:srgbClr val="FF0000"/>
                </a:solidFill>
                <a:latin typeface="Arial"/>
                <a:cs typeface="Arial"/>
              </a:rPr>
              <a:t>Дружба</a:t>
            </a:r>
            <a:r>
              <a:rPr lang="ru-RU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–</a:t>
            </a:r>
            <a:r>
              <a:rPr lang="ru-RU" spc="-95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это</a:t>
            </a:r>
            <a:r>
              <a:rPr lang="ru-RU" spc="-100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желание</a:t>
            </a:r>
            <a:r>
              <a:rPr lang="ru-RU" spc="-95" dirty="0">
                <a:latin typeface="Arial"/>
                <a:cs typeface="Arial"/>
              </a:rPr>
              <a:t> </a:t>
            </a:r>
            <a:r>
              <a:rPr lang="ru-RU" spc="-10" dirty="0" smtClean="0">
                <a:latin typeface="Arial"/>
                <a:cs typeface="Arial"/>
              </a:rPr>
              <a:t>помочь</a:t>
            </a:r>
            <a:r>
              <a:rPr lang="ru-RU" dirty="0" smtClean="0">
                <a:latin typeface="Arial"/>
                <a:cs typeface="Arial"/>
              </a:rPr>
              <a:t> другу</a:t>
            </a:r>
            <a:r>
              <a:rPr lang="ru-RU" spc="-90" dirty="0" smtClean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в</a:t>
            </a:r>
            <a:r>
              <a:rPr lang="ru-RU" spc="-95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трудную</a:t>
            </a:r>
            <a:r>
              <a:rPr lang="ru-RU" spc="-80" dirty="0">
                <a:latin typeface="Arial"/>
                <a:cs typeface="Arial"/>
              </a:rPr>
              <a:t> </a:t>
            </a:r>
            <a:r>
              <a:rPr lang="ru-RU" spc="-10" dirty="0">
                <a:latin typeface="Arial"/>
                <a:cs typeface="Arial"/>
              </a:rPr>
              <a:t>минуту.</a:t>
            </a:r>
            <a:endParaRPr lang="ru-RU" dirty="0">
              <a:latin typeface="Arial"/>
              <a:cs typeface="Arial"/>
            </a:endParaRPr>
          </a:p>
          <a:p>
            <a:pPr marL="1685925">
              <a:lnSpc>
                <a:spcPct val="100000"/>
              </a:lnSpc>
            </a:pPr>
            <a:r>
              <a:rPr lang="ru-RU" spc="-10" dirty="0" smtClean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3520" y="612465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F4E79"/>
                </a:solidFill>
                <a:latin typeface="Arial"/>
                <a:cs typeface="Arial"/>
              </a:rPr>
              <a:t>Молодцы!</a:t>
            </a:r>
            <a:r>
              <a:rPr lang="ru-RU" spc="-16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lang="ru-RU" spc="-10" dirty="0">
                <a:solidFill>
                  <a:srgbClr val="1F4E79"/>
                </a:solidFill>
                <a:latin typeface="Arial"/>
                <a:cs typeface="Arial"/>
              </a:rPr>
              <a:t>Отправляемся</a:t>
            </a:r>
            <a:r>
              <a:rPr lang="ru-RU" spc="-16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lang="ru-RU" spc="-10" dirty="0" smtClean="0">
                <a:solidFill>
                  <a:srgbClr val="1F4E79"/>
                </a:solidFill>
                <a:latin typeface="Arial"/>
                <a:cs typeface="Arial"/>
              </a:rPr>
              <a:t>дальше!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0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Вот мы приехали на </a:t>
            </a:r>
            <a:r>
              <a:rPr lang="ru-RU" dirty="0" smtClean="0">
                <a:solidFill>
                  <a:srgbClr val="7030A0"/>
                </a:solidFill>
              </a:rPr>
              <a:t>станцию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1"/>
                </a:solidFill>
              </a:rPr>
              <a:t>«Стихотворная»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4076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(Задайте</a:t>
            </a:r>
            <a:r>
              <a:rPr lang="ru-RU" spc="-65" dirty="0"/>
              <a:t> </a:t>
            </a:r>
            <a:r>
              <a:rPr lang="ru-RU" dirty="0"/>
              <a:t>ребенку</a:t>
            </a:r>
            <a:r>
              <a:rPr lang="ru-RU" spc="-60" dirty="0"/>
              <a:t> </a:t>
            </a:r>
            <a:r>
              <a:rPr lang="ru-RU" dirty="0"/>
              <a:t>вопрос,</a:t>
            </a:r>
            <a:r>
              <a:rPr lang="ru-RU" spc="-60" dirty="0"/>
              <a:t> </a:t>
            </a:r>
            <a:r>
              <a:rPr lang="ru-RU" dirty="0"/>
              <a:t>знает</a:t>
            </a:r>
            <a:r>
              <a:rPr lang="ru-RU" spc="-60" dirty="0"/>
              <a:t> </a:t>
            </a:r>
            <a:r>
              <a:rPr lang="ru-RU" dirty="0"/>
              <a:t>ли</a:t>
            </a:r>
            <a:r>
              <a:rPr lang="ru-RU" spc="-55" dirty="0"/>
              <a:t> </a:t>
            </a:r>
            <a:r>
              <a:rPr lang="ru-RU" spc="-25" dirty="0"/>
              <a:t>он </a:t>
            </a:r>
            <a:r>
              <a:rPr lang="ru-RU" dirty="0"/>
              <a:t>какое</a:t>
            </a:r>
            <a:r>
              <a:rPr lang="ru-RU" spc="-75" dirty="0"/>
              <a:t> </a:t>
            </a:r>
            <a:r>
              <a:rPr lang="ru-RU" dirty="0"/>
              <a:t>–</a:t>
            </a:r>
            <a:r>
              <a:rPr lang="ru-RU" spc="-55" dirty="0"/>
              <a:t> </a:t>
            </a:r>
            <a:r>
              <a:rPr lang="ru-RU" spc="-10" dirty="0" err="1"/>
              <a:t>нибудь</a:t>
            </a:r>
            <a:r>
              <a:rPr lang="ru-RU" spc="-65" dirty="0"/>
              <a:t> </a:t>
            </a:r>
            <a:r>
              <a:rPr lang="ru-RU" spc="-10" dirty="0"/>
              <a:t>стихотворение</a:t>
            </a:r>
            <a:r>
              <a:rPr lang="ru-RU" spc="-65" dirty="0"/>
              <a:t> </a:t>
            </a:r>
            <a:r>
              <a:rPr lang="ru-RU" spc="-25" dirty="0"/>
              <a:t>про </a:t>
            </a:r>
            <a:r>
              <a:rPr lang="ru-RU" spc="-10" dirty="0"/>
              <a:t>дружбу)</a:t>
            </a:r>
            <a:endParaRPr lang="ru-RU" spc="-10" dirty="0"/>
          </a:p>
        </p:txBody>
      </p:sp>
      <p:pic>
        <p:nvPicPr>
          <p:cNvPr id="5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1916832"/>
            <a:ext cx="331236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067944" y="2204864"/>
            <a:ext cx="44644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570" algn="ctr">
              <a:lnSpc>
                <a:spcPct val="100000"/>
              </a:lnSpc>
              <a:spcBef>
                <a:spcPts val="770"/>
              </a:spcBef>
            </a:pPr>
            <a:r>
              <a:rPr lang="ru-RU" sz="2400" dirty="0">
                <a:solidFill>
                  <a:srgbClr val="7030A0"/>
                </a:solidFill>
              </a:rPr>
              <a:t>Про</a:t>
            </a:r>
            <a:r>
              <a:rPr lang="ru-RU" sz="2400" spc="-15" dirty="0">
                <a:solidFill>
                  <a:srgbClr val="7030A0"/>
                </a:solidFill>
              </a:rPr>
              <a:t> </a:t>
            </a:r>
            <a:r>
              <a:rPr lang="ru-RU" sz="2400" spc="-10" dirty="0">
                <a:solidFill>
                  <a:srgbClr val="7030A0"/>
                </a:solidFill>
              </a:rPr>
              <a:t>дружбу.</a:t>
            </a:r>
            <a:endParaRPr lang="ru-RU" sz="2400" dirty="0">
              <a:solidFill>
                <a:srgbClr val="7030A0"/>
              </a:solidFill>
            </a:endParaRPr>
          </a:p>
          <a:p>
            <a:pPr marL="445134" marR="320675" algn="ctr">
              <a:lnSpc>
                <a:spcPct val="100000"/>
              </a:lnSpc>
              <a:spcBef>
                <a:spcPts val="15"/>
              </a:spcBef>
            </a:pPr>
            <a:r>
              <a:rPr lang="ru-RU" sz="2000" dirty="0">
                <a:solidFill>
                  <a:srgbClr val="FF0000"/>
                </a:solidFill>
              </a:rPr>
              <a:t>Дружит</a:t>
            </a:r>
            <a:r>
              <a:rPr lang="ru-RU" sz="2000" spc="-65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с</a:t>
            </a:r>
            <a:r>
              <a:rPr lang="ru-RU" sz="2000" spc="-80" dirty="0">
                <a:solidFill>
                  <a:srgbClr val="FF0000"/>
                </a:solidFill>
              </a:rPr>
              <a:t> </a:t>
            </a:r>
            <a:r>
              <a:rPr lang="ru-RU" sz="2000" spc="-10" dirty="0">
                <a:solidFill>
                  <a:srgbClr val="FF0000"/>
                </a:solidFill>
              </a:rPr>
              <a:t>солнцем</a:t>
            </a:r>
            <a:r>
              <a:rPr lang="ru-RU" sz="2000" spc="-95" dirty="0">
                <a:solidFill>
                  <a:srgbClr val="FF0000"/>
                </a:solidFill>
              </a:rPr>
              <a:t> </a:t>
            </a:r>
            <a:r>
              <a:rPr lang="ru-RU" sz="2000" spc="-10" dirty="0">
                <a:solidFill>
                  <a:srgbClr val="FF0000"/>
                </a:solidFill>
              </a:rPr>
              <a:t>ветерок, </a:t>
            </a:r>
            <a:endParaRPr lang="ru-RU" sz="2000" spc="-10" dirty="0" smtClean="0">
              <a:solidFill>
                <a:srgbClr val="FF0000"/>
              </a:solidFill>
            </a:endParaRPr>
          </a:p>
          <a:p>
            <a:pPr marL="445134" marR="320675" algn="ctr">
              <a:lnSpc>
                <a:spcPct val="100000"/>
              </a:lnSpc>
              <a:spcBef>
                <a:spcPts val="15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А</a:t>
            </a:r>
            <a:r>
              <a:rPr lang="ru-RU" sz="2000" spc="-2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роса</a:t>
            </a:r>
            <a:r>
              <a:rPr lang="ru-RU" sz="2000" spc="-3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с</a:t>
            </a:r>
            <a:r>
              <a:rPr lang="ru-RU" sz="2000" spc="-25" dirty="0">
                <a:solidFill>
                  <a:srgbClr val="FF0000"/>
                </a:solidFill>
              </a:rPr>
              <a:t> </a:t>
            </a:r>
            <a:r>
              <a:rPr lang="ru-RU" sz="2000" spc="-10" dirty="0">
                <a:solidFill>
                  <a:srgbClr val="FF0000"/>
                </a:solidFill>
              </a:rPr>
              <a:t>травою.</a:t>
            </a:r>
            <a:endParaRPr lang="ru-RU" sz="2000" dirty="0"/>
          </a:p>
          <a:p>
            <a:pPr marL="463550" marR="340360" algn="ctr">
              <a:lnSpc>
                <a:spcPct val="100000"/>
              </a:lnSpc>
            </a:pPr>
            <a:r>
              <a:rPr lang="ru-RU" sz="2000" dirty="0">
                <a:solidFill>
                  <a:srgbClr val="FF0000"/>
                </a:solidFill>
              </a:rPr>
              <a:t>Дружит</a:t>
            </a:r>
            <a:r>
              <a:rPr lang="ru-RU" sz="2000" spc="-6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с</a:t>
            </a:r>
            <a:r>
              <a:rPr lang="ru-RU" sz="2000" spc="-7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бабочкой</a:t>
            </a:r>
            <a:r>
              <a:rPr lang="ru-RU" sz="2000" spc="-75" dirty="0">
                <a:solidFill>
                  <a:srgbClr val="FF0000"/>
                </a:solidFill>
              </a:rPr>
              <a:t> </a:t>
            </a:r>
            <a:r>
              <a:rPr lang="ru-RU" sz="2000" spc="-10" dirty="0">
                <a:solidFill>
                  <a:srgbClr val="FF0000"/>
                </a:solidFill>
              </a:rPr>
              <a:t>цветок</a:t>
            </a:r>
            <a:r>
              <a:rPr lang="ru-RU" sz="2000" spc="-10" dirty="0" smtClean="0">
                <a:solidFill>
                  <a:srgbClr val="FF0000"/>
                </a:solidFill>
              </a:rPr>
              <a:t>,</a:t>
            </a:r>
          </a:p>
          <a:p>
            <a:pPr marL="463550" marR="340360" algn="ctr">
              <a:lnSpc>
                <a:spcPct val="100000"/>
              </a:lnSpc>
            </a:pPr>
            <a:r>
              <a:rPr lang="ru-RU" sz="2000" spc="-1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Дружим</a:t>
            </a:r>
            <a:r>
              <a:rPr lang="ru-RU" sz="2000" spc="-4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мы</a:t>
            </a:r>
            <a:r>
              <a:rPr lang="ru-RU" sz="2000" spc="-4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с</a:t>
            </a:r>
            <a:r>
              <a:rPr lang="ru-RU" sz="2000" spc="-30" dirty="0">
                <a:solidFill>
                  <a:srgbClr val="FF0000"/>
                </a:solidFill>
              </a:rPr>
              <a:t> </a:t>
            </a:r>
            <a:r>
              <a:rPr lang="ru-RU" sz="2000" spc="-10" dirty="0">
                <a:solidFill>
                  <a:srgbClr val="FF0000"/>
                </a:solidFill>
              </a:rPr>
              <a:t>тобою.</a:t>
            </a:r>
            <a:endParaRPr lang="ru-RU" sz="2000" dirty="0"/>
          </a:p>
          <a:p>
            <a:pPr marL="613410" marR="492759" algn="ctr">
              <a:lnSpc>
                <a:spcPct val="100000"/>
              </a:lnSpc>
            </a:pPr>
            <a:r>
              <a:rPr lang="ru-RU" sz="2000" dirty="0">
                <a:solidFill>
                  <a:srgbClr val="FF0000"/>
                </a:solidFill>
              </a:rPr>
              <a:t>Всё</a:t>
            </a:r>
            <a:r>
              <a:rPr lang="ru-RU" sz="2000" spc="-65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с</a:t>
            </a:r>
            <a:r>
              <a:rPr lang="ru-RU" sz="2000" spc="-65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друзьями</a:t>
            </a:r>
            <a:r>
              <a:rPr lang="ru-RU" sz="2000" spc="-35" dirty="0">
                <a:solidFill>
                  <a:srgbClr val="FF0000"/>
                </a:solidFill>
              </a:rPr>
              <a:t> </a:t>
            </a:r>
            <a:r>
              <a:rPr lang="ru-RU" sz="2000" spc="-10" dirty="0">
                <a:solidFill>
                  <a:srgbClr val="FF0000"/>
                </a:solidFill>
              </a:rPr>
              <a:t>пополам, Поделить</a:t>
            </a:r>
            <a:r>
              <a:rPr lang="ru-RU" sz="2000" spc="-65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мы</a:t>
            </a:r>
            <a:r>
              <a:rPr lang="ru-RU" sz="2000" spc="-55" dirty="0">
                <a:solidFill>
                  <a:srgbClr val="FF0000"/>
                </a:solidFill>
              </a:rPr>
              <a:t> </a:t>
            </a:r>
            <a:r>
              <a:rPr lang="ru-RU" sz="2000" spc="-20" dirty="0">
                <a:solidFill>
                  <a:srgbClr val="FF0000"/>
                </a:solidFill>
              </a:rPr>
              <a:t>рад!</a:t>
            </a:r>
            <a:endParaRPr lang="ru-RU" sz="2000" dirty="0"/>
          </a:p>
          <a:p>
            <a:pPr marL="457834" marR="334645" algn="ctr">
              <a:lnSpc>
                <a:spcPct val="100000"/>
              </a:lnSpc>
              <a:spcBef>
                <a:spcPts val="5"/>
              </a:spcBef>
            </a:pPr>
            <a:r>
              <a:rPr lang="ru-RU" sz="2000" spc="-60" dirty="0">
                <a:solidFill>
                  <a:srgbClr val="FF0000"/>
                </a:solidFill>
              </a:rPr>
              <a:t>Только</a:t>
            </a:r>
            <a:r>
              <a:rPr lang="ru-RU" sz="2000" spc="-10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ссориться</a:t>
            </a:r>
            <a:r>
              <a:rPr lang="ru-RU" sz="2000" spc="-135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друзьям</a:t>
            </a:r>
            <a:r>
              <a:rPr lang="ru-RU" sz="2000" spc="-100" dirty="0">
                <a:solidFill>
                  <a:srgbClr val="FF0000"/>
                </a:solidFill>
              </a:rPr>
              <a:t> </a:t>
            </a:r>
            <a:r>
              <a:rPr lang="ru-RU" sz="2000" spc="-50" dirty="0" smtClean="0">
                <a:solidFill>
                  <a:srgbClr val="FF0000"/>
                </a:solidFill>
              </a:rPr>
              <a:t>,</a:t>
            </a:r>
          </a:p>
          <a:p>
            <a:pPr marL="457834" marR="334645" algn="ctr">
              <a:lnSpc>
                <a:spcPct val="100000"/>
              </a:lnSpc>
              <a:spcBef>
                <a:spcPts val="5"/>
              </a:spcBef>
            </a:pPr>
            <a:r>
              <a:rPr lang="ru-RU" sz="2000" spc="-25" dirty="0" smtClean="0">
                <a:solidFill>
                  <a:srgbClr val="FF0000"/>
                </a:solidFill>
              </a:rPr>
              <a:t>Никогда</a:t>
            </a:r>
            <a:r>
              <a:rPr lang="ru-RU" sz="2000" spc="-7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не</a:t>
            </a:r>
            <a:r>
              <a:rPr lang="ru-RU" sz="2000" spc="-50" dirty="0">
                <a:solidFill>
                  <a:srgbClr val="FF0000"/>
                </a:solidFill>
              </a:rPr>
              <a:t> </a:t>
            </a:r>
            <a:r>
              <a:rPr lang="ru-RU" sz="2000" spc="-20" dirty="0">
                <a:solidFill>
                  <a:srgbClr val="FF0000"/>
                </a:solidFill>
              </a:rPr>
              <a:t>надо!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568599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E36C09"/>
      </a:accent2>
      <a:accent3>
        <a:srgbClr val="FFFF00"/>
      </a:accent3>
      <a:accent4>
        <a:srgbClr val="00B050"/>
      </a:accent4>
      <a:accent5>
        <a:srgbClr val="00B0F0"/>
      </a:accent5>
      <a:accent6>
        <a:srgbClr val="0000FF"/>
      </a:accent6>
      <a:hlink>
        <a:srgbClr val="7030A0"/>
      </a:hlink>
      <a:folHlink>
        <a:srgbClr val="800080"/>
      </a:folHlink>
    </a:clrScheme>
    <a:fontScheme name="Другая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645</Words>
  <Application>Microsoft Office PowerPoint</Application>
  <PresentationFormat>Экран (4:3)</PresentationFormat>
  <Paragraphs>100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для изучения в домашних условиях совместно с родителями «Путешествие в страну Дружбы» </vt:lpstr>
      <vt:lpstr>Презентация PowerPoint</vt:lpstr>
      <vt:lpstr>Здравствуйте Ребята! Меня зовут Незнайка. Я пришел из цветочной страны.</vt:lpstr>
      <vt:lpstr>     У нас в Цветочной стране есть такой Умный мальчик, зовут его Знайка.</vt:lpstr>
      <vt:lpstr>Тогда он дал мне вот эту загадку и сказал, чтоб я не приходил, пока ее не разгадаю. Вы наверное всё знаете? поможете мне ее разгадать?</vt:lpstr>
      <vt:lpstr>Предлагаю Вам отправиться со мной в путешествие в «Страну Дружбы» Согласны?</vt:lpstr>
      <vt:lpstr>А поедем мы на этом красивом, сказочном поезде. </vt:lpstr>
      <vt:lpstr>На первой станции мы с Вами подумаем, что такое «Дружба»?</vt:lpstr>
      <vt:lpstr>Вот мы приехали на станцию «Стихотворная»</vt:lpstr>
      <vt:lpstr>«Подружки»</vt:lpstr>
      <vt:lpstr>А эта станция «Мирилкино»</vt:lpstr>
      <vt:lpstr>    Помоги мне пожалуйста объяснить значение следующих пословиц:</vt:lpstr>
      <vt:lpstr>Станция конечная.    «Правила дружбы»</vt:lpstr>
      <vt:lpstr>     Помогай товарищу  в трудную минуту!</vt:lpstr>
      <vt:lpstr>Если умеешь что- то делать, научи друга!</vt:lpstr>
      <vt:lpstr>Останови товарища,  если он делает что – то плохое.</vt:lpstr>
      <vt:lpstr>Пожалей друга, выслушай.</vt:lpstr>
      <vt:lpstr>       Не отбирай игрушки  и не дерись с товарищем.</vt:lpstr>
      <vt:lpstr>Поделись с товарищем.</vt:lpstr>
      <vt:lpstr>Играй с ребятами дружно.</vt:lpstr>
      <vt:lpstr>Ребята, вы меня так выручили. Помогли мне разгадать загадки, которые дал Знайка.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</dc:creator>
  <cp:lastModifiedBy>User1</cp:lastModifiedBy>
  <cp:revision>12</cp:revision>
  <dcterms:created xsi:type="dcterms:W3CDTF">2021-03-11T06:30:37Z</dcterms:created>
  <dcterms:modified xsi:type="dcterms:W3CDTF">2024-04-23T14:57:20Z</dcterms:modified>
</cp:coreProperties>
</file>